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40" r:id="rId2"/>
    <p:sldMasterId id="2147483777" r:id="rId3"/>
  </p:sldMasterIdLst>
  <p:notesMasterIdLst>
    <p:notesMasterId r:id="rId28"/>
  </p:notesMasterIdLst>
  <p:handoutMasterIdLst>
    <p:handoutMasterId r:id="rId29"/>
  </p:handoutMasterIdLst>
  <p:sldIdLst>
    <p:sldId id="292" r:id="rId4"/>
    <p:sldId id="303" r:id="rId5"/>
    <p:sldId id="300" r:id="rId6"/>
    <p:sldId id="298" r:id="rId7"/>
    <p:sldId id="297" r:id="rId8"/>
    <p:sldId id="285" r:id="rId9"/>
    <p:sldId id="301" r:id="rId10"/>
    <p:sldId id="286" r:id="rId11"/>
    <p:sldId id="288" r:id="rId12"/>
    <p:sldId id="290" r:id="rId13"/>
    <p:sldId id="293" r:id="rId14"/>
    <p:sldId id="302" r:id="rId15"/>
    <p:sldId id="295" r:id="rId16"/>
    <p:sldId id="294" r:id="rId17"/>
    <p:sldId id="304" r:id="rId18"/>
    <p:sldId id="305" r:id="rId19"/>
    <p:sldId id="306" r:id="rId20"/>
    <p:sldId id="287" r:id="rId21"/>
    <p:sldId id="283" r:id="rId22"/>
    <p:sldId id="309" r:id="rId23"/>
    <p:sldId id="310" r:id="rId24"/>
    <p:sldId id="307" r:id="rId25"/>
    <p:sldId id="308" r:id="rId26"/>
    <p:sldId id="31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434" autoAdjust="0"/>
  </p:normalViewPr>
  <p:slideViewPr>
    <p:cSldViewPr>
      <p:cViewPr varScale="1">
        <p:scale>
          <a:sx n="71" d="100"/>
          <a:sy n="71" d="100"/>
        </p:scale>
        <p:origin x="33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13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13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13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348CD70-D4E4-4F08-990F-DA7A1207B366}" type="slidenum">
              <a:rPr lang="en-US"/>
              <a:pPr>
                <a:defRPr/>
              </a:pPr>
              <a:t>‹#›</a:t>
            </a:fld>
            <a:endParaRPr lang="en-US"/>
          </a:p>
        </p:txBody>
      </p:sp>
    </p:spTree>
    <p:extLst>
      <p:ext uri="{BB962C8B-B14F-4D97-AF65-F5344CB8AC3E}">
        <p14:creationId xmlns:p14="http://schemas.microsoft.com/office/powerpoint/2010/main" val="945226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54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54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AF4B7F9-752A-4312-9545-93B7E77E5C61}" type="slidenum">
              <a:rPr lang="en-US"/>
              <a:pPr>
                <a:defRPr/>
              </a:pPr>
              <a:t>‹#›</a:t>
            </a:fld>
            <a:endParaRPr lang="en-US"/>
          </a:p>
        </p:txBody>
      </p:sp>
    </p:spTree>
    <p:extLst>
      <p:ext uri="{BB962C8B-B14F-4D97-AF65-F5344CB8AC3E}">
        <p14:creationId xmlns:p14="http://schemas.microsoft.com/office/powerpoint/2010/main" val="168959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F4B7F9-752A-4312-9545-93B7E77E5C61}" type="slidenum">
              <a:rPr lang="en-US" smtClean="0"/>
              <a:pPr>
                <a:defRPr/>
              </a:pPr>
              <a:t>4</a:t>
            </a:fld>
            <a:endParaRPr lang="en-US"/>
          </a:p>
        </p:txBody>
      </p:sp>
    </p:spTree>
    <p:extLst>
      <p:ext uri="{BB962C8B-B14F-4D97-AF65-F5344CB8AC3E}">
        <p14:creationId xmlns:p14="http://schemas.microsoft.com/office/powerpoint/2010/main" val="17949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9E394D7-EB0A-4A4A-9598-8FB9E3870AF0}" type="slidenum">
              <a:rPr lang="en-US"/>
              <a:pPr/>
              <a:t>11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5041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1EA55F5-55A8-40BB-B188-42B049089ED3}" type="slidenum">
              <a:rPr lang="en-US"/>
              <a:pPr/>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52039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4050">
                <a:solidFill>
                  <a:schemeClr val="accent1">
                    <a:lumMod val="50000"/>
                  </a:schemeClr>
                </a:solidFill>
              </a:defRPr>
            </a:lvl1p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a:xfrm rot="21420000">
            <a:off x="-4170" y="4883024"/>
            <a:ext cx="3035429" cy="1195538"/>
          </a:xfrm>
        </p:spPr>
        <p:txBody>
          <a:bodyPr vert="horz" lIns="91440" tIns="45720" rIns="91440" bIns="45720" rtlCol="0" anchor="ctr"/>
          <a:lstStyle>
            <a:lvl1pPr algn="r">
              <a:defRPr lang="en-US" sz="405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1F6FEEC5-4CBB-473B-BAE3-750D8556D7C3}"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416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97724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88448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pPr>
            <a:r>
              <a:rPr lang="en-US" sz="6000" dirty="0">
                <a:solidFill>
                  <a:prstClr val="black"/>
                </a:solidFill>
                <a:effectLst/>
                <a:latin typeface="Impact" panose="020B0806030902050204"/>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pPr>
            <a:r>
              <a:rPr lang="en-US" sz="6000" dirty="0">
                <a:solidFill>
                  <a:prstClr val="black"/>
                </a:solidFill>
                <a:effectLst/>
                <a:latin typeface="Impact" panose="020B0806030902050204"/>
              </a:rPr>
              <a:t>”</a:t>
            </a:r>
          </a:p>
        </p:txBody>
      </p:sp>
    </p:spTree>
    <p:extLst>
      <p:ext uri="{BB962C8B-B14F-4D97-AF65-F5344CB8AC3E}">
        <p14:creationId xmlns:p14="http://schemas.microsoft.com/office/powerpoint/2010/main" val="418858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44666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a:solidFill>
                <a:srgbClr val="B80E0F">
                  <a:lumMod val="50000"/>
                </a:srgbClr>
              </a:solidFill>
            </a:endParaRPr>
          </a:p>
        </p:txBody>
      </p:sp>
      <p:sp>
        <p:nvSpPr>
          <p:cNvPr id="5" name="Slide Number Placeholder 4"/>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218780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a:solidFill>
                <a:srgbClr val="B80E0F">
                  <a:lumMod val="50000"/>
                </a:srgbClr>
              </a:solidFill>
            </a:endParaRPr>
          </a:p>
        </p:txBody>
      </p:sp>
      <p:sp>
        <p:nvSpPr>
          <p:cNvPr id="5" name="Slide Number Placeholder 4"/>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459115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a:solidFill>
                <a:srgbClr val="B80E0F">
                  <a:lumMod val="50000"/>
                </a:srgbClr>
              </a:solidFill>
            </a:endParaRPr>
          </a:p>
        </p:txBody>
      </p:sp>
      <p:sp>
        <p:nvSpPr>
          <p:cNvPr id="6" name="Slide Number Placeholder 5"/>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552574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a:solidFill>
                <a:srgbClr val="B80E0F">
                  <a:lumMod val="50000"/>
                </a:srgbClr>
              </a:solidFill>
            </a:endParaRPr>
          </a:p>
        </p:txBody>
      </p:sp>
      <p:sp>
        <p:nvSpPr>
          <p:cNvPr id="6" name="Slide Number Placeholder 5"/>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818441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4050">
                <a:solidFill>
                  <a:schemeClr val="accent1">
                    <a:lumMod val="50000"/>
                  </a:schemeClr>
                </a:solidFill>
              </a:defRPr>
            </a:lvl1p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a:xfrm rot="21420000">
            <a:off x="-4170" y="4883024"/>
            <a:ext cx="3035429" cy="1195538"/>
          </a:xfrm>
        </p:spPr>
        <p:txBody>
          <a:bodyPr vert="horz" lIns="91440" tIns="45720" rIns="91440" bIns="45720" rtlCol="0" anchor="ctr"/>
          <a:lstStyle>
            <a:lvl1pPr algn="r">
              <a:defRPr lang="en-US" sz="405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1F6FEEC5-4CBB-473B-BAE3-750D8556D7C3}"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48267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a:solidFill>
                <a:srgbClr val="B80E0F">
                  <a:lumMod val="50000"/>
                </a:srgbClr>
              </a:solidFill>
            </a:endParaRPr>
          </a:p>
        </p:txBody>
      </p:sp>
      <p:sp>
        <p:nvSpPr>
          <p:cNvPr id="6" name="Slide Number Placeholder 5"/>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65345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a:solidFill>
                <a:srgbClr val="B80E0F">
                  <a:lumMod val="50000"/>
                </a:srgbClr>
              </a:solidFill>
            </a:endParaRPr>
          </a:p>
        </p:txBody>
      </p:sp>
      <p:sp>
        <p:nvSpPr>
          <p:cNvPr id="6" name="Slide Number Placeholder 5"/>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384555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a:solidFill>
                <a:srgbClr val="B80E0F">
                  <a:lumMod val="50000"/>
                </a:srgbClr>
              </a:solidFill>
            </a:endParaRPr>
          </a:p>
        </p:txBody>
      </p:sp>
      <p:sp>
        <p:nvSpPr>
          <p:cNvPr id="6" name="Slide Number Placeholder 5"/>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1851165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12548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a:solidFill>
                <a:srgbClr val="B80E0F">
                  <a:lumMod val="50000"/>
                </a:srgbClr>
              </a:solidFill>
            </a:endParaRPr>
          </a:p>
        </p:txBody>
      </p:sp>
      <p:sp>
        <p:nvSpPr>
          <p:cNvPr id="9" name="Slide Number Placeholder 8"/>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42993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a:solidFill>
                <a:srgbClr val="B80E0F">
                  <a:lumMod val="50000"/>
                </a:srgbClr>
              </a:solidFill>
            </a:endParaRPr>
          </a:p>
        </p:txBody>
      </p:sp>
      <p:sp>
        <p:nvSpPr>
          <p:cNvPr id="5" name="Slide Number Placeholder 4"/>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251084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a:solidFill>
                <a:srgbClr val="B80E0F">
                  <a:lumMod val="50000"/>
                </a:srgbClr>
              </a:solidFill>
            </a:endParaRPr>
          </a:p>
        </p:txBody>
      </p:sp>
      <p:sp>
        <p:nvSpPr>
          <p:cNvPr id="4" name="Slide Number Placeholder 3"/>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110303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4235265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796684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953886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1214888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pPr>
            <a:r>
              <a:rPr lang="en-US" sz="6000" dirty="0">
                <a:solidFill>
                  <a:prstClr val="black"/>
                </a:solidFill>
                <a:effectLst/>
                <a:latin typeface="Impact" panose="020B0806030902050204"/>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pPr>
            <a:r>
              <a:rPr lang="en-US" sz="6000" dirty="0">
                <a:solidFill>
                  <a:prstClr val="black"/>
                </a:solidFill>
                <a:effectLst/>
                <a:latin typeface="Impact" panose="020B0806030902050204"/>
              </a:rPr>
              <a:t>”</a:t>
            </a:r>
          </a:p>
        </p:txBody>
      </p:sp>
    </p:spTree>
    <p:extLst>
      <p:ext uri="{BB962C8B-B14F-4D97-AF65-F5344CB8AC3E}">
        <p14:creationId xmlns:p14="http://schemas.microsoft.com/office/powerpoint/2010/main" val="21312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a:solidFill>
                <a:srgbClr val="B80E0F">
                  <a:lumMod val="50000"/>
                </a:srgbClr>
              </a:solidFill>
            </a:endParaRPr>
          </a:p>
        </p:txBody>
      </p:sp>
      <p:sp>
        <p:nvSpPr>
          <p:cNvPr id="6" name="Slide Number Placeholder 5"/>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991545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4096449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a:solidFill>
                <a:srgbClr val="B80E0F">
                  <a:lumMod val="50000"/>
                </a:srgbClr>
              </a:solidFill>
            </a:endParaRPr>
          </a:p>
        </p:txBody>
      </p:sp>
      <p:sp>
        <p:nvSpPr>
          <p:cNvPr id="5" name="Slide Number Placeholder 4"/>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947940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a:solidFill>
                <a:srgbClr val="B80E0F">
                  <a:lumMod val="50000"/>
                </a:srgbClr>
              </a:solidFill>
            </a:endParaRPr>
          </a:p>
        </p:txBody>
      </p:sp>
      <p:sp>
        <p:nvSpPr>
          <p:cNvPr id="5" name="Slide Number Placeholder 4"/>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3626106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a:solidFill>
                <a:srgbClr val="B80E0F">
                  <a:lumMod val="50000"/>
                </a:srgbClr>
              </a:solidFill>
            </a:endParaRPr>
          </a:p>
        </p:txBody>
      </p:sp>
      <p:sp>
        <p:nvSpPr>
          <p:cNvPr id="6" name="Slide Number Placeholder 5"/>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151955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a:solidFill>
                <a:srgbClr val="B80E0F">
                  <a:lumMod val="50000"/>
                </a:srgbClr>
              </a:solidFill>
            </a:endParaRPr>
          </a:p>
        </p:txBody>
      </p:sp>
      <p:sp>
        <p:nvSpPr>
          <p:cNvPr id="6" name="Slide Number Placeholder 5"/>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1462952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64FB2-B933-43AD-8321-930DDDCFA58C}" type="slidenum">
              <a:rPr lang="en-US" smtClean="0"/>
              <a:pPr>
                <a:defRPr/>
              </a:pPr>
              <a:t>‹#›</a:t>
            </a:fld>
            <a:endParaRPr lang="en-US"/>
          </a:p>
        </p:txBody>
      </p:sp>
    </p:spTree>
    <p:extLst>
      <p:ext uri="{BB962C8B-B14F-4D97-AF65-F5344CB8AC3E}">
        <p14:creationId xmlns:p14="http://schemas.microsoft.com/office/powerpoint/2010/main" val="2032783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E8CCAD-B143-4201-819F-0BD53A630802}" type="slidenum">
              <a:rPr lang="en-US" smtClean="0"/>
              <a:pPr>
                <a:defRPr/>
              </a:pPr>
              <a:t>‹#›</a:t>
            </a:fld>
            <a:endParaRPr lang="en-US"/>
          </a:p>
        </p:txBody>
      </p:sp>
    </p:spTree>
    <p:extLst>
      <p:ext uri="{BB962C8B-B14F-4D97-AF65-F5344CB8AC3E}">
        <p14:creationId xmlns:p14="http://schemas.microsoft.com/office/powerpoint/2010/main" val="3428955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D7BBB1-F05B-4274-8B44-F22A8A7966C6}" type="slidenum">
              <a:rPr lang="en-US" smtClean="0"/>
              <a:pPr>
                <a:defRPr/>
              </a:pPr>
              <a:t>‹#›</a:t>
            </a:fld>
            <a:endParaRPr lang="en-US"/>
          </a:p>
        </p:txBody>
      </p:sp>
    </p:spTree>
    <p:extLst>
      <p:ext uri="{BB962C8B-B14F-4D97-AF65-F5344CB8AC3E}">
        <p14:creationId xmlns:p14="http://schemas.microsoft.com/office/powerpoint/2010/main" val="805634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C7C1B6-5D7D-4432-BA96-12A3B3BE5889}" type="slidenum">
              <a:rPr lang="en-US" smtClean="0"/>
              <a:pPr>
                <a:defRPr/>
              </a:pPr>
              <a:t>‹#›</a:t>
            </a:fld>
            <a:endParaRPr lang="en-US"/>
          </a:p>
        </p:txBody>
      </p:sp>
    </p:spTree>
    <p:extLst>
      <p:ext uri="{BB962C8B-B14F-4D97-AF65-F5344CB8AC3E}">
        <p14:creationId xmlns:p14="http://schemas.microsoft.com/office/powerpoint/2010/main" val="2322518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B1AB483-ECF4-4DD7-A990-7B0C30E73656}" type="slidenum">
              <a:rPr lang="en-US" smtClean="0"/>
              <a:pPr>
                <a:defRPr/>
              </a:pPr>
              <a:t>‹#›</a:t>
            </a:fld>
            <a:endParaRPr lang="en-US"/>
          </a:p>
        </p:txBody>
      </p:sp>
    </p:spTree>
    <p:extLst>
      <p:ext uri="{BB962C8B-B14F-4D97-AF65-F5344CB8AC3E}">
        <p14:creationId xmlns:p14="http://schemas.microsoft.com/office/powerpoint/2010/main" val="189255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359270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335A59F-C323-4667-890E-69AAD5CC5D0F}" type="slidenum">
              <a:rPr lang="en-US" smtClean="0"/>
              <a:pPr>
                <a:defRPr/>
              </a:pPr>
              <a:t>‹#›</a:t>
            </a:fld>
            <a:endParaRPr lang="en-US"/>
          </a:p>
        </p:txBody>
      </p:sp>
    </p:spTree>
    <p:extLst>
      <p:ext uri="{BB962C8B-B14F-4D97-AF65-F5344CB8AC3E}">
        <p14:creationId xmlns:p14="http://schemas.microsoft.com/office/powerpoint/2010/main" val="3378876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5FF8830-91D2-4CA7-9CDF-CA4418825A17}" type="slidenum">
              <a:rPr lang="en-US" smtClean="0"/>
              <a:pPr>
                <a:defRPr/>
              </a:pPr>
              <a:t>‹#›</a:t>
            </a:fld>
            <a:endParaRPr lang="en-US"/>
          </a:p>
        </p:txBody>
      </p:sp>
    </p:spTree>
    <p:extLst>
      <p:ext uri="{BB962C8B-B14F-4D97-AF65-F5344CB8AC3E}">
        <p14:creationId xmlns:p14="http://schemas.microsoft.com/office/powerpoint/2010/main" val="198875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5B0B67-6CB5-4DA6-9E95-A84D3BB821F4}" type="slidenum">
              <a:rPr lang="en-US" smtClean="0"/>
              <a:pPr>
                <a:defRPr/>
              </a:pPr>
              <a:t>‹#›</a:t>
            </a:fld>
            <a:endParaRPr lang="en-US"/>
          </a:p>
        </p:txBody>
      </p:sp>
    </p:spTree>
    <p:extLst>
      <p:ext uri="{BB962C8B-B14F-4D97-AF65-F5344CB8AC3E}">
        <p14:creationId xmlns:p14="http://schemas.microsoft.com/office/powerpoint/2010/main" val="2762403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96E533-335A-467D-8652-1030633DE6E1}" type="slidenum">
              <a:rPr lang="en-US" smtClean="0"/>
              <a:pPr>
                <a:defRPr/>
              </a:pPr>
              <a:t>‹#›</a:t>
            </a:fld>
            <a:endParaRPr lang="en-US"/>
          </a:p>
        </p:txBody>
      </p:sp>
    </p:spTree>
    <p:extLst>
      <p:ext uri="{BB962C8B-B14F-4D97-AF65-F5344CB8AC3E}">
        <p14:creationId xmlns:p14="http://schemas.microsoft.com/office/powerpoint/2010/main" val="3877311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15C99F-611D-45CB-BD27-77F5244A4CD0}" type="slidenum">
              <a:rPr lang="en-US" smtClean="0"/>
              <a:pPr>
                <a:defRPr/>
              </a:pPr>
              <a:t>‹#›</a:t>
            </a:fld>
            <a:endParaRPr lang="en-US"/>
          </a:p>
        </p:txBody>
      </p:sp>
    </p:spTree>
    <p:extLst>
      <p:ext uri="{BB962C8B-B14F-4D97-AF65-F5344CB8AC3E}">
        <p14:creationId xmlns:p14="http://schemas.microsoft.com/office/powerpoint/2010/main" val="3381181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BEC04A-2F36-418A-96F8-3AF4FAE80758}" type="slidenum">
              <a:rPr lang="en-US" smtClean="0"/>
              <a:pPr>
                <a:defRPr/>
              </a:pPr>
              <a:t>‹#›</a:t>
            </a:fld>
            <a:endParaRPr lang="en-US"/>
          </a:p>
        </p:txBody>
      </p:sp>
    </p:spTree>
    <p:extLst>
      <p:ext uri="{BB962C8B-B14F-4D97-AF65-F5344CB8AC3E}">
        <p14:creationId xmlns:p14="http://schemas.microsoft.com/office/powerpoint/2010/main" val="423526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a:solidFill>
                <a:srgbClr val="B80E0F">
                  <a:lumMod val="50000"/>
                </a:srgbClr>
              </a:solidFill>
            </a:endParaRPr>
          </a:p>
        </p:txBody>
      </p:sp>
      <p:sp>
        <p:nvSpPr>
          <p:cNvPr id="9" name="Slide Number Placeholder 8"/>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50174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a:solidFill>
                <a:srgbClr val="B80E0F">
                  <a:lumMod val="50000"/>
                </a:srgbClr>
              </a:solidFill>
            </a:endParaRPr>
          </a:p>
        </p:txBody>
      </p:sp>
      <p:sp>
        <p:nvSpPr>
          <p:cNvPr id="5" name="Slide Number Placeholder 4"/>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96378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a:solidFill>
                <a:srgbClr val="B80E0F">
                  <a:lumMod val="50000"/>
                </a:srgbClr>
              </a:solidFill>
            </a:endParaRPr>
          </a:p>
        </p:txBody>
      </p:sp>
      <p:sp>
        <p:nvSpPr>
          <p:cNvPr id="4" name="Slide Number Placeholder 3"/>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116727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416325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7D40E2-7341-4199-A4A2-7F1443D1F7DF}" type="datetimeFigureOut">
              <a:rPr lang="en-US" smtClean="0">
                <a:solidFill>
                  <a:srgbClr val="B80E0F">
                    <a:lumMod val="50000"/>
                  </a:srgbClr>
                </a:solidFill>
              </a:rPr>
              <a:pPr/>
              <a:t>10/12/2017</a:t>
            </a:fld>
            <a:endParaRPr lang="en-US">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1F6FEEC5-4CBB-473B-BAE3-750D8556D7C3}" type="slidenum">
              <a:rPr lang="en-US" smtClean="0">
                <a:solidFill>
                  <a:srgbClr val="B80E0F">
                    <a:lumMod val="50000"/>
                  </a:srgbClr>
                </a:solidFill>
              </a:rPr>
              <a:pPr/>
              <a:t>‹#›</a:t>
            </a:fld>
            <a:endParaRPr lang="en-US">
              <a:solidFill>
                <a:srgbClr val="B80E0F">
                  <a:lumMod val="50000"/>
                </a:srgbClr>
              </a:solidFill>
            </a:endParaRPr>
          </a:p>
        </p:txBody>
      </p:sp>
    </p:spTree>
    <p:extLst>
      <p:ext uri="{BB962C8B-B14F-4D97-AF65-F5344CB8AC3E}">
        <p14:creationId xmlns:p14="http://schemas.microsoft.com/office/powerpoint/2010/main" val="220384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pPr fontAlgn="auto">
              <a:spcBef>
                <a:spcPts val="0"/>
              </a:spcBef>
              <a:spcAft>
                <a:spcPts val="0"/>
              </a:spcAft>
            </a:pPr>
            <a:fld id="{307D40E2-7341-4199-A4A2-7F1443D1F7DF}" type="datetimeFigureOut">
              <a:rPr lang="en-US" smtClean="0">
                <a:solidFill>
                  <a:srgbClr val="B80E0F">
                    <a:lumMod val="50000"/>
                  </a:srgbClr>
                </a:solidFill>
                <a:latin typeface="Impact" panose="020B0806030902050204"/>
              </a:rPr>
              <a:pPr fontAlgn="auto">
                <a:spcBef>
                  <a:spcPts val="0"/>
                </a:spcBef>
                <a:spcAft>
                  <a:spcPts val="0"/>
                </a:spcAft>
              </a:pPr>
              <a:t>10/12/2017</a:t>
            </a:fld>
            <a:endParaRPr lang="en-US">
              <a:solidFill>
                <a:srgbClr val="B80E0F">
                  <a:lumMod val="50000"/>
                </a:srgbClr>
              </a:solidFill>
              <a:latin typeface="Impact" panose="020B0806030902050204"/>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pPr fontAlgn="auto">
              <a:spcBef>
                <a:spcPts val="0"/>
              </a:spcBef>
              <a:spcAft>
                <a:spcPts val="0"/>
              </a:spcAft>
            </a:pPr>
            <a:endParaRPr lang="en-US">
              <a:solidFill>
                <a:srgbClr val="B80E0F">
                  <a:lumMod val="50000"/>
                </a:srgbClr>
              </a:solidFill>
              <a:latin typeface="Impact" panose="020B0806030902050204"/>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pPr fontAlgn="auto">
              <a:spcBef>
                <a:spcPts val="0"/>
              </a:spcBef>
              <a:spcAft>
                <a:spcPts val="0"/>
              </a:spcAft>
            </a:pPr>
            <a:fld id="{1F6FEEC5-4CBB-473B-BAE3-750D8556D7C3}" type="slidenum">
              <a:rPr lang="en-US" smtClean="0">
                <a:solidFill>
                  <a:srgbClr val="B80E0F">
                    <a:lumMod val="50000"/>
                  </a:srgbClr>
                </a:solidFill>
                <a:latin typeface="Impact" panose="020B0806030902050204"/>
              </a:rPr>
              <a:pPr fontAlgn="auto">
                <a:spcBef>
                  <a:spcPts val="0"/>
                </a:spcBef>
                <a:spcAft>
                  <a:spcPts val="0"/>
                </a:spcAft>
              </a:pPr>
              <a:t>‹#›</a:t>
            </a:fld>
            <a:endParaRPr lang="en-US">
              <a:solidFill>
                <a:srgbClr val="B80E0F">
                  <a:lumMod val="50000"/>
                </a:srgbClr>
              </a:solidFill>
              <a:latin typeface="Impact" panose="020B0806030902050204"/>
            </a:endParaRPr>
          </a:p>
        </p:txBody>
      </p:sp>
    </p:spTree>
    <p:extLst>
      <p:ext uri="{BB962C8B-B14F-4D97-AF65-F5344CB8AC3E}">
        <p14:creationId xmlns:p14="http://schemas.microsoft.com/office/powerpoint/2010/main" val="32848965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pPr fontAlgn="auto">
              <a:spcBef>
                <a:spcPts val="0"/>
              </a:spcBef>
              <a:spcAft>
                <a:spcPts val="0"/>
              </a:spcAft>
            </a:pPr>
            <a:fld id="{307D40E2-7341-4199-A4A2-7F1443D1F7DF}" type="datetimeFigureOut">
              <a:rPr lang="en-US" smtClean="0">
                <a:solidFill>
                  <a:srgbClr val="B80E0F">
                    <a:lumMod val="50000"/>
                  </a:srgbClr>
                </a:solidFill>
                <a:latin typeface="Impact" panose="020B0806030902050204"/>
              </a:rPr>
              <a:pPr fontAlgn="auto">
                <a:spcBef>
                  <a:spcPts val="0"/>
                </a:spcBef>
                <a:spcAft>
                  <a:spcPts val="0"/>
                </a:spcAft>
              </a:pPr>
              <a:t>10/12/2017</a:t>
            </a:fld>
            <a:endParaRPr lang="en-US">
              <a:solidFill>
                <a:srgbClr val="B80E0F">
                  <a:lumMod val="50000"/>
                </a:srgbClr>
              </a:solidFill>
              <a:latin typeface="Impact" panose="020B0806030902050204"/>
            </a:endParaRP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pPr fontAlgn="auto">
              <a:spcBef>
                <a:spcPts val="0"/>
              </a:spcBef>
              <a:spcAft>
                <a:spcPts val="0"/>
              </a:spcAft>
            </a:pPr>
            <a:endParaRPr lang="en-US">
              <a:solidFill>
                <a:srgbClr val="B80E0F">
                  <a:lumMod val="50000"/>
                </a:srgbClr>
              </a:solidFill>
              <a:latin typeface="Impact" panose="020B0806030902050204"/>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pPr fontAlgn="auto">
              <a:spcBef>
                <a:spcPts val="0"/>
              </a:spcBef>
              <a:spcAft>
                <a:spcPts val="0"/>
              </a:spcAft>
            </a:pPr>
            <a:fld id="{1F6FEEC5-4CBB-473B-BAE3-750D8556D7C3}" type="slidenum">
              <a:rPr lang="en-US" smtClean="0">
                <a:solidFill>
                  <a:srgbClr val="B80E0F">
                    <a:lumMod val="50000"/>
                  </a:srgbClr>
                </a:solidFill>
                <a:latin typeface="Impact" panose="020B0806030902050204"/>
              </a:rPr>
              <a:pPr fontAlgn="auto">
                <a:spcBef>
                  <a:spcPts val="0"/>
                </a:spcBef>
                <a:spcAft>
                  <a:spcPts val="0"/>
                </a:spcAft>
              </a:pPr>
              <a:t>‹#›</a:t>
            </a:fld>
            <a:endParaRPr lang="en-US">
              <a:solidFill>
                <a:srgbClr val="B80E0F">
                  <a:lumMod val="50000"/>
                </a:srgbClr>
              </a:solidFill>
              <a:latin typeface="Impact" panose="020B0806030902050204"/>
            </a:endParaRPr>
          </a:p>
        </p:txBody>
      </p:sp>
    </p:spTree>
    <p:extLst>
      <p:ext uri="{BB962C8B-B14F-4D97-AF65-F5344CB8AC3E}">
        <p14:creationId xmlns:p14="http://schemas.microsoft.com/office/powerpoint/2010/main" val="128480180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307D40E2-7341-4199-A4A2-7F1443D1F7DF}" type="datetimeFigureOut">
              <a:rPr lang="en-US" smtClean="0">
                <a:solidFill>
                  <a:srgbClr val="B80E0F">
                    <a:lumMod val="50000"/>
                  </a:srgbClr>
                </a:solidFill>
                <a:latin typeface="Impact" panose="020B0806030902050204"/>
              </a:rPr>
              <a:pPr fontAlgn="auto">
                <a:spcBef>
                  <a:spcPts val="0"/>
                </a:spcBef>
                <a:spcAft>
                  <a:spcPts val="0"/>
                </a:spcAft>
              </a:pPr>
              <a:t>10/12/2017</a:t>
            </a:fld>
            <a:endParaRPr lang="en-US">
              <a:solidFill>
                <a:srgbClr val="B80E0F">
                  <a:lumMod val="50000"/>
                </a:srgbClr>
              </a:solidFill>
              <a:latin typeface="Impact" panose="020B080603090205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srgbClr val="B80E0F">
                  <a:lumMod val="50000"/>
                </a:srgbClr>
              </a:solidFill>
              <a:latin typeface="Impact" panose="020B080603090205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1F6FEEC5-4CBB-473B-BAE3-750D8556D7C3}" type="slidenum">
              <a:rPr lang="en-US" smtClean="0">
                <a:solidFill>
                  <a:srgbClr val="B80E0F">
                    <a:lumMod val="50000"/>
                  </a:srgbClr>
                </a:solidFill>
                <a:latin typeface="Impact" panose="020B0806030902050204"/>
              </a:rPr>
              <a:pPr fontAlgn="auto">
                <a:spcBef>
                  <a:spcPts val="0"/>
                </a:spcBef>
                <a:spcAft>
                  <a:spcPts val="0"/>
                </a:spcAft>
              </a:pPr>
              <a:t>‹#›</a:t>
            </a:fld>
            <a:endParaRPr lang="en-US">
              <a:solidFill>
                <a:srgbClr val="B80E0F">
                  <a:lumMod val="50000"/>
                </a:srgbClr>
              </a:solidFill>
              <a:latin typeface="Impact" panose="020B0806030902050204"/>
            </a:endParaRPr>
          </a:p>
        </p:txBody>
      </p:sp>
    </p:spTree>
    <p:extLst>
      <p:ext uri="{BB962C8B-B14F-4D97-AF65-F5344CB8AC3E}">
        <p14:creationId xmlns:p14="http://schemas.microsoft.com/office/powerpoint/2010/main" val="126780457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www.collegeboard.com/" TargetMode="External"/><Relationship Id="rId2" Type="http://schemas.openxmlformats.org/officeDocument/2006/relationships/hyperlink" Target="http://www.actstudent.org/" TargetMode="Externa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hyperlink" Target="http://www.eligibilitycenter.org/" TargetMode="Externa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hyperlink" Target="mailto:Sandy.Austin2@jeffco.k12.co.us" TargetMode="External"/><Relationship Id="rId2" Type="http://schemas.openxmlformats.org/officeDocument/2006/relationships/hyperlink" Target="mailto:Daniel.borkovec@jeffco.k12.co.us" TargetMode="External"/><Relationship Id="rId1" Type="http://schemas.openxmlformats.org/officeDocument/2006/relationships/slideLayout" Target="../slideLayouts/slideLayout36.xml"/><Relationship Id="rId5" Type="http://schemas.openxmlformats.org/officeDocument/2006/relationships/hyperlink" Target="mailto:Chuck.Runge@jeffco.k12.co.us" TargetMode="External"/><Relationship Id="rId4" Type="http://schemas.openxmlformats.org/officeDocument/2006/relationships/hyperlink" Target="mailto:Bonnie.Mccarty@jeffco.k12.co.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hyperlink" Target="http://www.eligibilitycenter.org/" TargetMode="Externa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a:t>NCAA</a:t>
            </a:r>
            <a:br>
              <a:rPr lang="en-US" sz="6000" b="1" dirty="0"/>
            </a:br>
            <a:r>
              <a:rPr lang="en-US" sz="6000" b="1" dirty="0"/>
              <a:t>Initial Eligibility</a:t>
            </a:r>
            <a:br>
              <a:rPr lang="en-US" sz="6000" b="1" dirty="0"/>
            </a:br>
            <a:r>
              <a:rPr lang="en-US" sz="6000" b="1" dirty="0"/>
              <a:t>Standards</a:t>
            </a:r>
          </a:p>
        </p:txBody>
      </p:sp>
      <p:sp>
        <p:nvSpPr>
          <p:cNvPr id="3" name="Subtitle 2"/>
          <p:cNvSpPr>
            <a:spLocks noGrp="1"/>
          </p:cNvSpPr>
          <p:nvPr>
            <p:ph type="subTitle" idx="1"/>
          </p:nvPr>
        </p:nvSpPr>
        <p:spPr>
          <a:xfrm>
            <a:off x="1371600" y="4343400"/>
            <a:ext cx="6400800" cy="1676400"/>
          </a:xfrm>
        </p:spPr>
        <p:txBody>
          <a:bodyPr>
            <a:normAutofit/>
          </a:bodyPr>
          <a:lstStyle/>
          <a:p>
            <a:r>
              <a:rPr lang="en-US" sz="3600" dirty="0"/>
              <a:t>Steps to Achieving your Eligibility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28650" y="365127"/>
            <a:ext cx="7886700" cy="701674"/>
          </a:xfrm>
        </p:spPr>
        <p:txBody>
          <a:bodyPr>
            <a:normAutofit/>
          </a:bodyPr>
          <a:lstStyle/>
          <a:p>
            <a:pPr eaLnBrk="1" hangingPunct="1"/>
            <a:r>
              <a:rPr lang="en-US" sz="4000" b="1" u="sng" dirty="0"/>
              <a:t>Core Course Requirements DI</a:t>
            </a:r>
          </a:p>
        </p:txBody>
      </p:sp>
      <p:sp>
        <p:nvSpPr>
          <p:cNvPr id="13315" name="Content Placeholder 2"/>
          <p:cNvSpPr>
            <a:spLocks noGrp="1"/>
          </p:cNvSpPr>
          <p:nvPr>
            <p:ph idx="1"/>
          </p:nvPr>
        </p:nvSpPr>
        <p:spPr>
          <a:xfrm>
            <a:off x="628650" y="1066801"/>
            <a:ext cx="7886700" cy="5110162"/>
          </a:xfrm>
        </p:spPr>
        <p:txBody>
          <a:bodyPr>
            <a:normAutofit lnSpcReduction="10000"/>
          </a:bodyPr>
          <a:lstStyle/>
          <a:p>
            <a:pPr marL="0" lvl="0" indent="0" defTabSz="914400" fontAlgn="base">
              <a:lnSpc>
                <a:spcPct val="100000"/>
              </a:lnSpc>
              <a:spcBef>
                <a:spcPct val="0"/>
              </a:spcBef>
              <a:spcAft>
                <a:spcPct val="0"/>
              </a:spcAft>
              <a:buNone/>
            </a:pPr>
            <a:r>
              <a:rPr lang="en-US" sz="2800" dirty="0">
                <a:solidFill>
                  <a:srgbClr val="3D5567"/>
                </a:solidFill>
              </a:rPr>
              <a:t>Complete a total of 16 NCAA core courses in the</a:t>
            </a:r>
          </a:p>
          <a:p>
            <a:pPr marL="0" lvl="0" indent="0" defTabSz="914400" fontAlgn="base">
              <a:lnSpc>
                <a:spcPct val="100000"/>
              </a:lnSpc>
              <a:spcBef>
                <a:spcPct val="0"/>
              </a:spcBef>
              <a:spcAft>
                <a:spcPct val="0"/>
              </a:spcAft>
              <a:buNone/>
            </a:pPr>
            <a:r>
              <a:rPr lang="en-US" sz="2800" dirty="0">
                <a:solidFill>
                  <a:srgbClr val="3D5567"/>
                </a:solidFill>
              </a:rPr>
              <a:t>following areas:</a:t>
            </a:r>
          </a:p>
          <a:p>
            <a:pPr marL="0" lvl="0" indent="0" defTabSz="914400" fontAlgn="base">
              <a:lnSpc>
                <a:spcPct val="100000"/>
              </a:lnSpc>
              <a:spcBef>
                <a:spcPct val="0"/>
              </a:spcBef>
              <a:spcAft>
                <a:spcPct val="0"/>
              </a:spcAft>
              <a:buNone/>
            </a:pPr>
            <a:r>
              <a:rPr lang="en-US" sz="2800" dirty="0">
                <a:solidFill>
                  <a:srgbClr val="3D5567"/>
                </a:solidFill>
              </a:rPr>
              <a:t>4 years of English.</a:t>
            </a:r>
          </a:p>
          <a:p>
            <a:pPr marL="0" lvl="0" indent="0" defTabSz="914400" fontAlgn="base">
              <a:lnSpc>
                <a:spcPct val="100000"/>
              </a:lnSpc>
              <a:spcBef>
                <a:spcPct val="0"/>
              </a:spcBef>
              <a:spcAft>
                <a:spcPct val="0"/>
              </a:spcAft>
              <a:buNone/>
            </a:pPr>
            <a:r>
              <a:rPr lang="en-US" sz="2800" dirty="0">
                <a:solidFill>
                  <a:srgbClr val="3D5567"/>
                </a:solidFill>
              </a:rPr>
              <a:t>+ 3 years of math (Algebra 1 or higher).</a:t>
            </a:r>
          </a:p>
          <a:p>
            <a:pPr marL="0" lvl="0" indent="0" defTabSz="914400" fontAlgn="base">
              <a:lnSpc>
                <a:spcPct val="100000"/>
              </a:lnSpc>
              <a:spcBef>
                <a:spcPct val="0"/>
              </a:spcBef>
              <a:spcAft>
                <a:spcPct val="0"/>
              </a:spcAft>
              <a:buNone/>
            </a:pPr>
            <a:r>
              <a:rPr lang="en-US" sz="2800" dirty="0">
                <a:solidFill>
                  <a:srgbClr val="3D5567"/>
                </a:solidFill>
              </a:rPr>
              <a:t>+ 2 years of natural/physical science (including one</a:t>
            </a:r>
          </a:p>
          <a:p>
            <a:pPr marL="0" lvl="0" indent="0" defTabSz="914400" fontAlgn="base">
              <a:lnSpc>
                <a:spcPct val="100000"/>
              </a:lnSpc>
              <a:spcBef>
                <a:spcPct val="0"/>
              </a:spcBef>
              <a:spcAft>
                <a:spcPct val="0"/>
              </a:spcAft>
              <a:buNone/>
            </a:pPr>
            <a:r>
              <a:rPr lang="en-US" sz="2800" dirty="0">
                <a:solidFill>
                  <a:srgbClr val="3D5567"/>
                </a:solidFill>
              </a:rPr>
              <a:t>year of lab science if offered).</a:t>
            </a:r>
          </a:p>
          <a:p>
            <a:pPr marL="0" lvl="0" indent="0" defTabSz="914400" fontAlgn="base">
              <a:lnSpc>
                <a:spcPct val="100000"/>
              </a:lnSpc>
              <a:spcBef>
                <a:spcPct val="0"/>
              </a:spcBef>
              <a:spcAft>
                <a:spcPct val="0"/>
              </a:spcAft>
              <a:buNone/>
            </a:pPr>
            <a:r>
              <a:rPr lang="en-US" sz="2800" dirty="0">
                <a:solidFill>
                  <a:srgbClr val="3D5567"/>
                </a:solidFill>
              </a:rPr>
              <a:t>+ 2 years of social science.</a:t>
            </a:r>
          </a:p>
          <a:p>
            <a:pPr marL="0" lvl="0" indent="0" defTabSz="914400" fontAlgn="base">
              <a:lnSpc>
                <a:spcPct val="100000"/>
              </a:lnSpc>
              <a:spcBef>
                <a:spcPct val="0"/>
              </a:spcBef>
              <a:spcAft>
                <a:spcPct val="0"/>
              </a:spcAft>
              <a:buNone/>
            </a:pPr>
            <a:r>
              <a:rPr lang="en-US" sz="2800" dirty="0">
                <a:solidFill>
                  <a:srgbClr val="3D5567"/>
                </a:solidFill>
              </a:rPr>
              <a:t>+ 1 additional year of English, math or natural/physical science.</a:t>
            </a:r>
          </a:p>
          <a:p>
            <a:pPr marL="0" lvl="0" indent="0" defTabSz="914400" fontAlgn="base">
              <a:lnSpc>
                <a:spcPct val="100000"/>
              </a:lnSpc>
              <a:spcBef>
                <a:spcPct val="0"/>
              </a:spcBef>
              <a:spcAft>
                <a:spcPct val="0"/>
              </a:spcAft>
              <a:buNone/>
            </a:pPr>
            <a:r>
              <a:rPr lang="en-US" sz="2800" dirty="0">
                <a:solidFill>
                  <a:srgbClr val="3D5567"/>
                </a:solidFill>
              </a:rPr>
              <a:t>+ 4 additional years of English, math, natural/physical</a:t>
            </a:r>
          </a:p>
          <a:p>
            <a:pPr marL="0" lvl="0" indent="0" defTabSz="914400" fontAlgn="base">
              <a:lnSpc>
                <a:spcPct val="100000"/>
              </a:lnSpc>
              <a:spcBef>
                <a:spcPct val="0"/>
              </a:spcBef>
              <a:spcAft>
                <a:spcPct val="0"/>
              </a:spcAft>
              <a:buNone/>
            </a:pPr>
            <a:r>
              <a:rPr lang="en-US" sz="2800" dirty="0">
                <a:solidFill>
                  <a:srgbClr val="3D5567"/>
                </a:solidFill>
              </a:rPr>
              <a:t>science, social science, foreign language,</a:t>
            </a:r>
          </a:p>
          <a:p>
            <a:pPr marL="0" lvl="0" indent="0" defTabSz="914400" fontAlgn="base">
              <a:lnSpc>
                <a:spcPct val="100000"/>
              </a:lnSpc>
              <a:spcBef>
                <a:spcPct val="0"/>
              </a:spcBef>
              <a:spcAft>
                <a:spcPct val="0"/>
              </a:spcAft>
              <a:buNone/>
            </a:pPr>
            <a:r>
              <a:rPr lang="en-US" sz="2800" dirty="0">
                <a:solidFill>
                  <a:srgbClr val="3D5567"/>
                </a:solidFill>
              </a:rPr>
              <a:t>comparative religion or philosophy.</a:t>
            </a:r>
          </a:p>
          <a:p>
            <a:pPr eaLnBrk="1" hangingPunct="1">
              <a:buFontTx/>
              <a:buNone/>
            </a:pP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8650" y="365127"/>
            <a:ext cx="7886700" cy="777874"/>
          </a:xfrm>
        </p:spPr>
        <p:txBody>
          <a:bodyPr>
            <a:normAutofit/>
          </a:bodyPr>
          <a:lstStyle/>
          <a:p>
            <a:pPr eaLnBrk="1" hangingPunct="1"/>
            <a:r>
              <a:rPr lang="en-US" sz="4000" b="1" u="sng" dirty="0"/>
              <a:t>Core Course Requirements DII</a:t>
            </a:r>
          </a:p>
        </p:txBody>
      </p:sp>
      <p:sp>
        <p:nvSpPr>
          <p:cNvPr id="12291" name="Rectangle 3"/>
          <p:cNvSpPr>
            <a:spLocks noGrp="1" noChangeArrowheads="1"/>
          </p:cNvSpPr>
          <p:nvPr>
            <p:ph idx="1"/>
          </p:nvPr>
        </p:nvSpPr>
        <p:spPr>
          <a:xfrm>
            <a:off x="628650" y="1834502"/>
            <a:ext cx="7886700" cy="4351338"/>
          </a:xfrm>
        </p:spPr>
        <p:txBody>
          <a:bodyPr>
            <a:noAutofit/>
          </a:bodyPr>
          <a:lstStyle/>
          <a:p>
            <a:pPr>
              <a:lnSpc>
                <a:spcPct val="80000"/>
              </a:lnSpc>
              <a:buNone/>
            </a:pPr>
            <a:r>
              <a:rPr lang="en-US" sz="2800" dirty="0"/>
              <a:t>Complete a total 16 core courses in the following areas:</a:t>
            </a:r>
          </a:p>
          <a:p>
            <a:pPr>
              <a:lnSpc>
                <a:spcPct val="80000"/>
              </a:lnSpc>
              <a:buNone/>
            </a:pPr>
            <a:r>
              <a:rPr lang="en-US" sz="2800" dirty="0"/>
              <a:t>3 years of English.</a:t>
            </a:r>
          </a:p>
          <a:p>
            <a:pPr>
              <a:lnSpc>
                <a:spcPct val="80000"/>
              </a:lnSpc>
              <a:buNone/>
            </a:pPr>
            <a:r>
              <a:rPr lang="en-US" sz="2800" dirty="0"/>
              <a:t>+ 2 years of math (Algebra 1 or higher).</a:t>
            </a:r>
          </a:p>
          <a:p>
            <a:pPr>
              <a:lnSpc>
                <a:spcPct val="80000"/>
              </a:lnSpc>
              <a:buNone/>
            </a:pPr>
            <a:r>
              <a:rPr lang="en-US" sz="2800" dirty="0"/>
              <a:t>+ 2 years of natural/physical science (including one</a:t>
            </a:r>
          </a:p>
          <a:p>
            <a:pPr>
              <a:lnSpc>
                <a:spcPct val="80000"/>
              </a:lnSpc>
              <a:buNone/>
            </a:pPr>
            <a:r>
              <a:rPr lang="en-US" sz="2800" dirty="0"/>
              <a:t>year of lab science if offered).</a:t>
            </a:r>
          </a:p>
          <a:p>
            <a:pPr>
              <a:lnSpc>
                <a:spcPct val="80000"/>
              </a:lnSpc>
              <a:buNone/>
            </a:pPr>
            <a:r>
              <a:rPr lang="en-US" sz="2800" dirty="0"/>
              <a:t>+ 2 years of social science.</a:t>
            </a:r>
          </a:p>
          <a:p>
            <a:pPr>
              <a:lnSpc>
                <a:spcPct val="80000"/>
              </a:lnSpc>
              <a:buNone/>
            </a:pPr>
            <a:r>
              <a:rPr lang="en-US" sz="2800" dirty="0"/>
              <a:t>+ 3 additional years of English, math or natural/</a:t>
            </a:r>
          </a:p>
          <a:p>
            <a:pPr>
              <a:lnSpc>
                <a:spcPct val="80000"/>
              </a:lnSpc>
              <a:buNone/>
            </a:pPr>
            <a:r>
              <a:rPr lang="en-US" sz="2800" dirty="0"/>
              <a:t>physical science.</a:t>
            </a:r>
          </a:p>
          <a:p>
            <a:pPr>
              <a:lnSpc>
                <a:spcPct val="80000"/>
              </a:lnSpc>
              <a:buNone/>
            </a:pPr>
            <a:r>
              <a:rPr lang="en-US" sz="2800" dirty="0"/>
              <a:t>+ 4 additional years of English, math, natural/</a:t>
            </a:r>
          </a:p>
          <a:p>
            <a:pPr>
              <a:lnSpc>
                <a:spcPct val="80000"/>
              </a:lnSpc>
              <a:buNone/>
            </a:pPr>
            <a:r>
              <a:rPr lang="en-US" sz="2800" dirty="0"/>
              <a:t>physical science, social science, foreign language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Pomona Approved Courses</a:t>
            </a:r>
          </a:p>
        </p:txBody>
      </p:sp>
      <p:sp>
        <p:nvSpPr>
          <p:cNvPr id="3" name="Content Placeholder 2"/>
          <p:cNvSpPr>
            <a:spLocks noGrp="1"/>
          </p:cNvSpPr>
          <p:nvPr>
            <p:ph sz="quarter" idx="13"/>
          </p:nvPr>
        </p:nvSpPr>
        <p:spPr/>
        <p:txBody>
          <a:bodyPr>
            <a:normAutofit/>
          </a:bodyPr>
          <a:lstStyle/>
          <a:p>
            <a:r>
              <a:rPr lang="en-US" sz="1800" dirty="0"/>
              <a:t>English- all regular, Honors, and AP Courses,  Plus ENGLISH ELECTIVES</a:t>
            </a:r>
          </a:p>
          <a:p>
            <a:r>
              <a:rPr lang="en-US" sz="1800" dirty="0"/>
              <a:t>Math- All levels of math including the Integrated Math classes</a:t>
            </a:r>
          </a:p>
          <a:p>
            <a:r>
              <a:rPr lang="en-US" sz="1800" dirty="0"/>
              <a:t>Science- all science classes are considered lab classes</a:t>
            </a:r>
          </a:p>
          <a:p>
            <a:r>
              <a:rPr lang="en-US" sz="1800" dirty="0"/>
              <a:t>Social Studies- all regular, honors, and AP classes,  including Psychology</a:t>
            </a:r>
          </a:p>
          <a:p>
            <a:r>
              <a:rPr lang="en-US" sz="1800" dirty="0"/>
              <a:t>All world language courses count as core classes</a:t>
            </a:r>
          </a:p>
          <a:p>
            <a:r>
              <a:rPr lang="en-US" sz="1800" dirty="0"/>
              <a:t>Electives do not count as </a:t>
            </a:r>
            <a:r>
              <a:rPr lang="en-US" sz="1800" dirty="0" err="1"/>
              <a:t>ncaa</a:t>
            </a:r>
            <a:r>
              <a:rPr lang="en-US" sz="1800" dirty="0"/>
              <a:t> core classes</a:t>
            </a:r>
          </a:p>
        </p:txBody>
      </p:sp>
    </p:spTree>
    <p:extLst>
      <p:ext uri="{BB962C8B-B14F-4D97-AF65-F5344CB8AC3E}">
        <p14:creationId xmlns:p14="http://schemas.microsoft.com/office/powerpoint/2010/main" val="117215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err="1"/>
              <a:t>Div</a:t>
            </a:r>
            <a:r>
              <a:rPr lang="en-US" dirty="0"/>
              <a:t> I Timeline for Core Courses</a:t>
            </a:r>
          </a:p>
        </p:txBody>
      </p:sp>
      <p:sp>
        <p:nvSpPr>
          <p:cNvPr id="15363" name="Content Placeholder 2"/>
          <p:cNvSpPr>
            <a:spLocks noGrp="1"/>
          </p:cNvSpPr>
          <p:nvPr>
            <p:ph idx="1"/>
          </p:nvPr>
        </p:nvSpPr>
        <p:spPr/>
        <p:txBody>
          <a:bodyPr>
            <a:normAutofit/>
          </a:bodyPr>
          <a:lstStyle/>
          <a:p>
            <a:pPr eaLnBrk="1" hangingPunct="1"/>
            <a:r>
              <a:rPr lang="en-US" sz="2800" dirty="0"/>
              <a:t>Core course information</a:t>
            </a:r>
          </a:p>
          <a:p>
            <a:pPr lvl="1" eaLnBrk="1" hangingPunct="1"/>
            <a:r>
              <a:rPr lang="en-US" sz="2400" dirty="0"/>
              <a:t>Only courses completed in the eight semesters of grades 9-12 will qualify as core courses for Division I.</a:t>
            </a:r>
          </a:p>
          <a:p>
            <a:pPr lvl="1" eaLnBrk="1" hangingPunct="1"/>
            <a:r>
              <a:rPr lang="en-US" sz="2400" dirty="0"/>
              <a:t>Courses taken in 8</a:t>
            </a:r>
            <a:r>
              <a:rPr lang="en-US" sz="2400" baseline="30000" dirty="0"/>
              <a:t>th</a:t>
            </a:r>
            <a:r>
              <a:rPr lang="en-US" sz="2400" dirty="0"/>
              <a:t> grade will not count, even if they are high school-level courses.</a:t>
            </a:r>
          </a:p>
          <a:p>
            <a:pPr lvl="1" eaLnBrk="1" hangingPunct="1"/>
            <a:r>
              <a:rPr lang="en-US" sz="2400" dirty="0"/>
              <a:t>In the event a student does not complete all 16 core courses during the eight semester time-frame, he/she can take one course to count towards the 16 course total. </a:t>
            </a:r>
          </a:p>
          <a:p>
            <a:pPr lvl="2" eaLnBrk="1" hangingPunct="1"/>
            <a:r>
              <a:rPr lang="en-US" sz="2000" dirty="0"/>
              <a:t>Student MUST graduate on time with his/her class</a:t>
            </a:r>
          </a:p>
          <a:p>
            <a:pPr lvl="2" eaLnBrk="1" hangingPunct="1"/>
            <a:r>
              <a:rPr lang="en-US" sz="2000" dirty="0"/>
              <a:t>The one extra course MUST be completed within the summer or the following academic year.  </a:t>
            </a:r>
          </a:p>
          <a:p>
            <a:pPr eaLnBrk="1" hangingPunct="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dirty="0" err="1"/>
              <a:t>Div</a:t>
            </a:r>
            <a:r>
              <a:rPr lang="en-US" sz="4000" dirty="0"/>
              <a:t> II </a:t>
            </a:r>
            <a:r>
              <a:rPr lang="en-US" dirty="0"/>
              <a:t>Timeline</a:t>
            </a:r>
            <a:r>
              <a:rPr lang="en-US" sz="4000" dirty="0"/>
              <a:t> for Core Courses</a:t>
            </a:r>
          </a:p>
        </p:txBody>
      </p:sp>
      <p:sp>
        <p:nvSpPr>
          <p:cNvPr id="14339" name="Rectangle 3"/>
          <p:cNvSpPr>
            <a:spLocks noGrp="1" noChangeArrowheads="1"/>
          </p:cNvSpPr>
          <p:nvPr>
            <p:ph idx="1"/>
          </p:nvPr>
        </p:nvSpPr>
        <p:spPr>
          <a:xfrm>
            <a:off x="685800" y="2327275"/>
            <a:ext cx="8229600" cy="4530725"/>
          </a:xfrm>
        </p:spPr>
        <p:txBody>
          <a:bodyPr/>
          <a:lstStyle/>
          <a:p>
            <a:pPr eaLnBrk="1" hangingPunct="1">
              <a:buFontTx/>
              <a:buNone/>
            </a:pPr>
            <a:r>
              <a:rPr lang="en-US" dirty="0"/>
              <a:t>	At DII Institutions, a student is permitted to use all core courses completed subsequent to the start of the ninth grade and prior to initial full-time enrollment at a collegiate institution.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t>Div</a:t>
            </a:r>
            <a:r>
              <a:rPr lang="en-US" sz="4000" b="1" dirty="0"/>
              <a:t> I GPA and Test Score Sliding Scale</a:t>
            </a:r>
          </a:p>
        </p:txBody>
      </p:sp>
      <p:sp>
        <p:nvSpPr>
          <p:cNvPr id="3" name="Content Placeholder 2"/>
          <p:cNvSpPr>
            <a:spLocks noGrp="1"/>
          </p:cNvSpPr>
          <p:nvPr>
            <p:ph idx="1"/>
          </p:nvPr>
        </p:nvSpPr>
        <p:spPr/>
        <p:txBody>
          <a:bodyPr/>
          <a:lstStyle/>
          <a:p>
            <a:r>
              <a:rPr lang="en-US" sz="2800" dirty="0"/>
              <a:t>Core course GPA of 2.3 minimum</a:t>
            </a:r>
          </a:p>
          <a:p>
            <a:r>
              <a:rPr lang="en-US" sz="2800" dirty="0"/>
              <a:t>At 2.3 GPA, an ACT total score of 75 or SAT of 900 required</a:t>
            </a:r>
          </a:p>
          <a:p>
            <a:r>
              <a:rPr lang="en-US" sz="2800" dirty="0"/>
              <a:t>On the scale, as GPA goes up, the test score required goes down</a:t>
            </a:r>
          </a:p>
          <a:p>
            <a:endParaRPr lang="en-US" dirty="0"/>
          </a:p>
        </p:txBody>
      </p:sp>
    </p:spTree>
    <p:extLst>
      <p:ext uri="{BB962C8B-B14F-4D97-AF65-F5344CB8AC3E}">
        <p14:creationId xmlns:p14="http://schemas.microsoft.com/office/powerpoint/2010/main" val="63158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err="1"/>
              <a:t>Div</a:t>
            </a:r>
            <a:r>
              <a:rPr lang="en-US" b="1" dirty="0"/>
              <a:t> </a:t>
            </a:r>
            <a:r>
              <a:rPr lang="en-US" sz="4000" b="1" dirty="0"/>
              <a:t>II GPA and Test Score Sliding Scale</a:t>
            </a:r>
          </a:p>
        </p:txBody>
      </p:sp>
      <p:sp>
        <p:nvSpPr>
          <p:cNvPr id="3" name="Content Placeholder 2"/>
          <p:cNvSpPr>
            <a:spLocks noGrp="1"/>
          </p:cNvSpPr>
          <p:nvPr>
            <p:ph idx="1"/>
          </p:nvPr>
        </p:nvSpPr>
        <p:spPr/>
        <p:txBody>
          <a:bodyPr/>
          <a:lstStyle/>
          <a:p>
            <a:pPr marL="0" indent="0">
              <a:buNone/>
            </a:pPr>
            <a:endParaRPr lang="en-US" dirty="0"/>
          </a:p>
          <a:p>
            <a:r>
              <a:rPr lang="en-US" sz="2800" dirty="0"/>
              <a:t>After August 1</a:t>
            </a:r>
            <a:r>
              <a:rPr lang="en-US" sz="2800" baseline="30000" dirty="0"/>
              <a:t>st</a:t>
            </a:r>
            <a:r>
              <a:rPr lang="en-US" sz="2800" dirty="0"/>
              <a:t> 2018:</a:t>
            </a:r>
          </a:p>
          <a:p>
            <a:pPr marL="0" indent="0">
              <a:buNone/>
            </a:pPr>
            <a:r>
              <a:rPr lang="en-US" sz="2800" dirty="0"/>
              <a:t>	-	core course GPA of 2.2 minimum</a:t>
            </a:r>
          </a:p>
          <a:p>
            <a:pPr marL="0" indent="0">
              <a:buNone/>
            </a:pPr>
            <a:r>
              <a:rPr lang="en-US" sz="2800" dirty="0"/>
              <a:t>	-	at 2.2 GPA, an ACT total score of 70 or an 			SAT of 840</a:t>
            </a:r>
          </a:p>
          <a:p>
            <a:pPr marL="0" indent="0">
              <a:buNone/>
            </a:pPr>
            <a:r>
              <a:rPr lang="en-US" sz="2800" dirty="0"/>
              <a:t>	-  	on the scale, as GPA goes up, the test score 		required goes down</a:t>
            </a:r>
          </a:p>
        </p:txBody>
      </p:sp>
    </p:spTree>
    <p:extLst>
      <p:ext uri="{BB962C8B-B14F-4D97-AF65-F5344CB8AC3E}">
        <p14:creationId xmlns:p14="http://schemas.microsoft.com/office/powerpoint/2010/main" val="116287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77873"/>
          </a:xfrm>
        </p:spPr>
        <p:txBody>
          <a:bodyPr>
            <a:normAutofit fontScale="90000"/>
          </a:bodyPr>
          <a:lstStyle/>
          <a:p>
            <a:r>
              <a:rPr lang="en-US" sz="4400" b="1" dirty="0"/>
              <a:t>Partial Qualifier Status</a:t>
            </a:r>
            <a:r>
              <a:rPr lang="en-US" dirty="0"/>
              <a:t/>
            </a:r>
            <a:br>
              <a:rPr lang="en-US" dirty="0"/>
            </a:br>
            <a:endParaRPr lang="en-US" dirty="0"/>
          </a:p>
        </p:txBody>
      </p:sp>
      <p:sp>
        <p:nvSpPr>
          <p:cNvPr id="3" name="Content Placeholder 2"/>
          <p:cNvSpPr>
            <a:spLocks noGrp="1"/>
          </p:cNvSpPr>
          <p:nvPr>
            <p:ph idx="1"/>
          </p:nvPr>
        </p:nvSpPr>
        <p:spPr>
          <a:xfrm>
            <a:off x="592160" y="1524000"/>
            <a:ext cx="7886700" cy="4351338"/>
          </a:xfrm>
        </p:spPr>
        <p:txBody>
          <a:bodyPr/>
          <a:lstStyle/>
          <a:p>
            <a:r>
              <a:rPr lang="en-US" sz="2400" b="1" i="1" u="sng" dirty="0" err="1"/>
              <a:t>Div</a:t>
            </a:r>
            <a:r>
              <a:rPr lang="en-US" sz="2400" b="1" i="1" u="sng" dirty="0"/>
              <a:t> I-  Academic Redshirt</a:t>
            </a:r>
          </a:p>
          <a:p>
            <a:pPr marL="0" indent="0">
              <a:buNone/>
            </a:pPr>
            <a:r>
              <a:rPr lang="en-US" dirty="0"/>
              <a:t>	-   Graduate, complete 16 core courses, and earn ACT or SAT combined score matching a minimum 2.0 GPA on the </a:t>
            </a:r>
            <a:r>
              <a:rPr lang="en-US" dirty="0" err="1"/>
              <a:t>Div</a:t>
            </a:r>
            <a:r>
              <a:rPr lang="en-US" dirty="0"/>
              <a:t> I sliding scale used for students enrolling after August 1</a:t>
            </a:r>
            <a:r>
              <a:rPr lang="en-US" baseline="30000" dirty="0"/>
              <a:t>st</a:t>
            </a:r>
            <a:r>
              <a:rPr lang="en-US" dirty="0"/>
              <a:t> 2016</a:t>
            </a:r>
          </a:p>
          <a:p>
            <a:pPr marL="0" indent="0">
              <a:buNone/>
            </a:pPr>
            <a:r>
              <a:rPr lang="en-US" dirty="0"/>
              <a:t>	-    May receive an athletic scholarship and may practice but may not compete during your first year</a:t>
            </a:r>
          </a:p>
          <a:p>
            <a:r>
              <a:rPr lang="en-US" sz="2400" b="1" i="1" u="sng" dirty="0" err="1"/>
              <a:t>Div</a:t>
            </a:r>
            <a:r>
              <a:rPr lang="en-US" sz="2400" b="1" i="1" u="sng" dirty="0"/>
              <a:t> II-  Partial Qualifier</a:t>
            </a:r>
            <a:endParaRPr lang="en-US" b="1" i="1" u="sng" dirty="0"/>
          </a:p>
          <a:p>
            <a:pPr marL="0" indent="0">
              <a:buNone/>
            </a:pPr>
            <a:r>
              <a:rPr lang="en-US" dirty="0"/>
              <a:t>	-    After August 2018, graduate, complete 16 core courses, and earn ACT or SAT combined score matching a minimum 2.0 GPA on the </a:t>
            </a:r>
            <a:r>
              <a:rPr lang="en-US" dirty="0" err="1"/>
              <a:t>Div</a:t>
            </a:r>
            <a:r>
              <a:rPr lang="en-US" dirty="0"/>
              <a:t> II partial qualifier sliding scale</a:t>
            </a:r>
          </a:p>
          <a:p>
            <a:pPr marL="0" indent="0">
              <a:buNone/>
            </a:pPr>
            <a:r>
              <a:rPr lang="en-US" dirty="0"/>
              <a:t>	-  May receive an athletic scholarship and may practice but may not compete during your first year</a:t>
            </a:r>
          </a:p>
          <a:p>
            <a:pPr marL="0" indent="0">
              <a:buNone/>
            </a:pPr>
            <a:endParaRPr lang="en-US" dirty="0"/>
          </a:p>
        </p:txBody>
      </p:sp>
    </p:spTree>
    <p:extLst>
      <p:ext uri="{BB962C8B-B14F-4D97-AF65-F5344CB8AC3E}">
        <p14:creationId xmlns:p14="http://schemas.microsoft.com/office/powerpoint/2010/main" val="366773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Step 4- Send Records</a:t>
            </a:r>
          </a:p>
        </p:txBody>
      </p:sp>
      <p:sp>
        <p:nvSpPr>
          <p:cNvPr id="3" name="Content Placeholder 2"/>
          <p:cNvSpPr>
            <a:spLocks noGrp="1"/>
          </p:cNvSpPr>
          <p:nvPr>
            <p:ph idx="1"/>
          </p:nvPr>
        </p:nvSpPr>
        <p:spPr/>
        <p:txBody>
          <a:bodyPr>
            <a:normAutofit/>
          </a:bodyPr>
          <a:lstStyle/>
          <a:p>
            <a:r>
              <a:rPr lang="en-US" sz="2800" dirty="0"/>
              <a:t>Set up your NCAA account, recommended during your junior year</a:t>
            </a:r>
          </a:p>
          <a:p>
            <a:r>
              <a:rPr lang="en-US" sz="2800" dirty="0"/>
              <a:t>You will order 2 transcripts from Ms. Peterson in the counseling office- 1 will be sent after junior year, the other after graduation.</a:t>
            </a:r>
          </a:p>
          <a:p>
            <a:r>
              <a:rPr lang="en-US" sz="2800" dirty="0">
                <a:solidFill>
                  <a:srgbClr val="FF0000"/>
                </a:solidFill>
              </a:rPr>
              <a:t>Order SAT test results. THESE MUST BE SENT DIRECTLY FROM THE COLLEGE BOARD. THE NCAA WILL NOT ACCEPT THE SCORES ON THE SCHOOL TRANSCRIPT).</a:t>
            </a:r>
          </a:p>
          <a:p>
            <a:r>
              <a:rPr lang="en-US" sz="2800" dirty="0">
                <a:hlinkClick r:id="rId2"/>
              </a:rPr>
              <a:t>www.actstudent.org</a:t>
            </a:r>
            <a:r>
              <a:rPr lang="en-US" sz="2800" dirty="0"/>
              <a:t> or </a:t>
            </a:r>
            <a:r>
              <a:rPr lang="en-US" sz="2800" dirty="0">
                <a:hlinkClick r:id="rId3"/>
              </a:rPr>
              <a:t>www.collegeboard.com</a:t>
            </a:r>
            <a:endParaRPr lang="en-US" sz="2800" dirty="0"/>
          </a:p>
          <a:p>
            <a:pPr marL="0" indent="0">
              <a:buNone/>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t>Additional Info</a:t>
            </a:r>
          </a:p>
        </p:txBody>
      </p:sp>
      <p:sp>
        <p:nvSpPr>
          <p:cNvPr id="28675" name="Content Placeholder 2"/>
          <p:cNvSpPr>
            <a:spLocks noGrp="1"/>
          </p:cNvSpPr>
          <p:nvPr>
            <p:ph idx="1"/>
          </p:nvPr>
        </p:nvSpPr>
        <p:spPr/>
        <p:txBody>
          <a:bodyPr/>
          <a:lstStyle/>
          <a:p>
            <a:pPr eaLnBrk="1" hangingPunct="1"/>
            <a:r>
              <a:rPr lang="en-US" dirty="0">
                <a:hlinkClick r:id="rId2"/>
              </a:rPr>
              <a:t>www.eligibilitycenter.org</a:t>
            </a:r>
            <a:endParaRPr lang="en-US" dirty="0"/>
          </a:p>
          <a:p>
            <a:pPr eaLnBrk="1" hangingPunct="1"/>
            <a:r>
              <a:rPr lang="en-US" dirty="0"/>
              <a:t>Stay in touch with your counselor</a:t>
            </a:r>
          </a:p>
          <a:p>
            <a:pPr eaLnBrk="1" hangingPunct="1"/>
            <a:r>
              <a:rPr lang="en-US" dirty="0"/>
              <a:t>Go to the Pomona website under the Counseling tab to download a copy of the 2017-18 Guide for College Bound Athlete</a:t>
            </a:r>
          </a:p>
          <a:p>
            <a:pPr eaLnBrk="1" hangingPunct="1"/>
            <a:r>
              <a:rPr lang="en-US" dirty="0"/>
              <a:t>Nontraditional and Online Courses- see the guide and speak to your counselor to see if a course or school is NCAA approved</a:t>
            </a:r>
          </a:p>
          <a:p>
            <a:pPr eaLnBrk="1" hangingPunct="1"/>
            <a:r>
              <a:rPr lang="en-US" dirty="0"/>
              <a:t>One-Time Fee </a:t>
            </a:r>
            <a:br>
              <a:rPr lang="en-US" dirty="0"/>
            </a:br>
            <a:r>
              <a:rPr lang="en-US" dirty="0"/>
              <a:t>Domestic = $80.00 </a:t>
            </a:r>
          </a:p>
          <a:p>
            <a:pPr eaLnBrk="1" hangingPunct="1">
              <a:buNone/>
            </a:pPr>
            <a:r>
              <a:rPr lang="en-US" dirty="0"/>
              <a:t>(Fee waivers might be possible- see your counselor)</a:t>
            </a:r>
            <a:br>
              <a:rPr lang="en-US" dirty="0"/>
            </a:br>
            <a:endParaRPr lang="en-US" dirty="0"/>
          </a:p>
          <a:p>
            <a:pPr eaLnBrk="1" hangingPunct="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You Need to Know About the NCAA</a:t>
            </a:r>
          </a:p>
        </p:txBody>
      </p:sp>
      <p:sp>
        <p:nvSpPr>
          <p:cNvPr id="3" name="Content Placeholder 2"/>
          <p:cNvSpPr>
            <a:spLocks noGrp="1"/>
          </p:cNvSpPr>
          <p:nvPr>
            <p:ph sz="quarter" idx="13"/>
          </p:nvPr>
        </p:nvSpPr>
        <p:spPr/>
        <p:txBody>
          <a:bodyPr/>
          <a:lstStyle/>
          <a:p>
            <a:r>
              <a:rPr lang="en-US" sz="2400" dirty="0"/>
              <a:t>So you want to play a college sport?</a:t>
            </a:r>
          </a:p>
          <a:p>
            <a:r>
              <a:rPr lang="en-US" sz="2400" dirty="0"/>
              <a:t>Who Needs to Register</a:t>
            </a:r>
          </a:p>
          <a:p>
            <a:r>
              <a:rPr lang="en-US" sz="2400" dirty="0"/>
              <a:t>How to Register</a:t>
            </a:r>
          </a:p>
          <a:p>
            <a:r>
              <a:rPr lang="en-US" sz="2400" dirty="0"/>
              <a:t>Eligibility Requirements</a:t>
            </a:r>
          </a:p>
          <a:p>
            <a:endParaRPr lang="en-US" dirty="0"/>
          </a:p>
        </p:txBody>
      </p:sp>
    </p:spTree>
    <p:extLst>
      <p:ext uri="{BB962C8B-B14F-4D97-AF65-F5344CB8AC3E}">
        <p14:creationId xmlns:p14="http://schemas.microsoft.com/office/powerpoint/2010/main" val="2497233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3575" y="-228600"/>
            <a:ext cx="13011150" cy="7315200"/>
          </a:xfrm>
          <a:prstGeom prst="rect">
            <a:avLst/>
          </a:prstGeom>
        </p:spPr>
      </p:pic>
    </p:spTree>
    <p:extLst>
      <p:ext uri="{BB962C8B-B14F-4D97-AF65-F5344CB8AC3E}">
        <p14:creationId xmlns:p14="http://schemas.microsoft.com/office/powerpoint/2010/main" val="326298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NAIA </a:t>
            </a:r>
          </a:p>
        </p:txBody>
      </p:sp>
      <p:sp>
        <p:nvSpPr>
          <p:cNvPr id="3" name="Content Placeholder 2"/>
          <p:cNvSpPr>
            <a:spLocks noGrp="1"/>
          </p:cNvSpPr>
          <p:nvPr>
            <p:ph idx="1"/>
          </p:nvPr>
        </p:nvSpPr>
        <p:spPr/>
        <p:txBody>
          <a:bodyPr/>
          <a:lstStyle/>
          <a:p>
            <a:r>
              <a:rPr lang="en-US" dirty="0"/>
              <a:t>Johnson and Wales University in Denver competes in NAIA in the Association of Independent Institutions </a:t>
            </a:r>
          </a:p>
          <a:p>
            <a:r>
              <a:rPr lang="en-US" dirty="0"/>
              <a:t>Kansas has a great 12 member league competing in NAIA</a:t>
            </a:r>
          </a:p>
        </p:txBody>
      </p:sp>
    </p:spTree>
    <p:extLst>
      <p:ext uri="{BB962C8B-B14F-4D97-AF65-F5344CB8AC3E}">
        <p14:creationId xmlns:p14="http://schemas.microsoft.com/office/powerpoint/2010/main" val="424232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NAIA Eligibility</a:t>
            </a:r>
          </a:p>
        </p:txBody>
      </p:sp>
      <p:sp>
        <p:nvSpPr>
          <p:cNvPr id="3" name="Content Placeholder 2"/>
          <p:cNvSpPr>
            <a:spLocks noGrp="1"/>
          </p:cNvSpPr>
          <p:nvPr>
            <p:ph idx="1"/>
          </p:nvPr>
        </p:nvSpPr>
        <p:spPr/>
        <p:txBody>
          <a:bodyPr>
            <a:normAutofit fontScale="85000" lnSpcReduction="20000"/>
          </a:bodyPr>
          <a:lstStyle/>
          <a:p>
            <a:r>
              <a:rPr lang="en-US" b="1" dirty="0"/>
              <a:t>Financial Aid</a:t>
            </a:r>
          </a:p>
          <a:p>
            <a:r>
              <a:rPr lang="en-US" dirty="0"/>
              <a:t>NAIA rules on financial aid are straightforward. Each school determines how much aid it awards to an individual student-athlete. Under no conditions may anyone else provide direct financial assistance to any student-athlete. Scholarships, grants-in-aid or student loans are controlled by each institution through the same committee that handles all student loans and scholarships.</a:t>
            </a:r>
          </a:p>
          <a:p>
            <a:r>
              <a:rPr lang="en-US" dirty="0"/>
              <a:t>Financial aid to student-athletes is limited to the actual cost of:</a:t>
            </a:r>
            <a:br>
              <a:rPr lang="en-US" dirty="0"/>
            </a:br>
            <a:r>
              <a:rPr lang="en-US" dirty="0"/>
              <a:t>• Tuition</a:t>
            </a:r>
            <a:br>
              <a:rPr lang="en-US" dirty="0"/>
            </a:br>
            <a:r>
              <a:rPr lang="en-US" dirty="0"/>
              <a:t>• Mandatory fees, books and supplies required for courses in which the student-athlete is enrolled</a:t>
            </a:r>
            <a:br>
              <a:rPr lang="en-US" dirty="0"/>
            </a:br>
            <a:r>
              <a:rPr lang="en-US" dirty="0"/>
              <a:t>• Room and board based on the official room and board allowance listed in the institution's catalog</a:t>
            </a:r>
          </a:p>
          <a:p>
            <a:r>
              <a:rPr lang="en-US" b="1" dirty="0"/>
              <a:t>NAIA LIMITS ON FINANCIAL AID</a:t>
            </a:r>
            <a:br>
              <a:rPr lang="en-US" b="1" dirty="0"/>
            </a:br>
            <a:r>
              <a:rPr lang="en-US" dirty="0"/>
              <a:t>Each sport has an overall limit on the amount of financial aid it can award as full or partial grants to students in that sport. For example, the overall limit in baseball is 12. Baseball scholarships can be awarded to any number of students (for example, 1 full scholarship, 10 half awards and 24 quarter awards) as long as the combined total does not exceed 12. Limits on the total amount of aid that can be given to </a:t>
            </a:r>
            <a:r>
              <a:rPr lang="en-US" b="1" dirty="0"/>
              <a:t>varsity</a:t>
            </a:r>
            <a:r>
              <a:rPr lang="en-US" dirty="0"/>
              <a:t> athletes in each sport:</a:t>
            </a:r>
          </a:p>
          <a:p>
            <a:endParaRPr lang="en-US" dirty="0"/>
          </a:p>
        </p:txBody>
      </p:sp>
    </p:spTree>
    <p:extLst>
      <p:ext uri="{BB962C8B-B14F-4D97-AF65-F5344CB8AC3E}">
        <p14:creationId xmlns:p14="http://schemas.microsoft.com/office/powerpoint/2010/main" val="100810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NJCAA Eligibility</a:t>
            </a:r>
          </a:p>
        </p:txBody>
      </p:sp>
      <p:sp>
        <p:nvSpPr>
          <p:cNvPr id="3" name="Content Placeholder 2"/>
          <p:cNvSpPr>
            <a:spLocks noGrp="1"/>
          </p:cNvSpPr>
          <p:nvPr>
            <p:ph idx="1"/>
          </p:nvPr>
        </p:nvSpPr>
        <p:spPr/>
        <p:txBody>
          <a:bodyPr>
            <a:normAutofit lnSpcReduction="10000"/>
          </a:bodyPr>
          <a:lstStyle/>
          <a:p>
            <a:r>
              <a:rPr lang="en-US" dirty="0"/>
              <a:t>Must be a high school graduate</a:t>
            </a:r>
          </a:p>
          <a:p>
            <a:r>
              <a:rPr lang="en-US" dirty="0"/>
              <a:t>Eligibility is determined by the entrance and enrollment requirements of the college</a:t>
            </a:r>
          </a:p>
          <a:p>
            <a:r>
              <a:rPr lang="en-US" dirty="0"/>
              <a:t>Aid is determined by the institution with a maximum of tuition, fees, room, board, and books</a:t>
            </a:r>
          </a:p>
          <a:p>
            <a:r>
              <a:rPr lang="en-US" dirty="0"/>
              <a:t>In Colorado:</a:t>
            </a:r>
          </a:p>
          <a:p>
            <a:pPr marL="0" indent="0">
              <a:buNone/>
            </a:pPr>
            <a:r>
              <a:rPr lang="en-US" dirty="0"/>
              <a:t>	-   Colorado Northwestern CC</a:t>
            </a:r>
          </a:p>
          <a:p>
            <a:pPr marL="0" indent="0">
              <a:buNone/>
            </a:pPr>
            <a:r>
              <a:rPr lang="en-US" dirty="0"/>
              <a:t>	-   Lamar CC</a:t>
            </a:r>
          </a:p>
          <a:p>
            <a:pPr marL="0" indent="0">
              <a:buNone/>
            </a:pPr>
            <a:r>
              <a:rPr lang="en-US" dirty="0"/>
              <a:t>	-   Northeastern JC</a:t>
            </a:r>
          </a:p>
          <a:p>
            <a:pPr marL="0" indent="0">
              <a:buNone/>
            </a:pPr>
            <a:r>
              <a:rPr lang="en-US" dirty="0"/>
              <a:t>	-   Otero JC</a:t>
            </a:r>
          </a:p>
          <a:p>
            <a:pPr marL="0" indent="0">
              <a:buNone/>
            </a:pPr>
            <a:r>
              <a:rPr lang="en-US" dirty="0"/>
              <a:t>	-   Trinidad JC</a:t>
            </a:r>
          </a:p>
          <a:p>
            <a:r>
              <a:rPr lang="en-US" dirty="0"/>
              <a:t>California Community College Athletic Association</a:t>
            </a:r>
          </a:p>
          <a:p>
            <a:endParaRPr lang="en-US" dirty="0"/>
          </a:p>
        </p:txBody>
      </p:sp>
    </p:spTree>
    <p:extLst>
      <p:ext uri="{BB962C8B-B14F-4D97-AF65-F5344CB8AC3E}">
        <p14:creationId xmlns:p14="http://schemas.microsoft.com/office/powerpoint/2010/main" val="4056608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C06C-C4C8-4FBF-A345-C66EDA3A6D13}"/>
              </a:ext>
            </a:extLst>
          </p:cNvPr>
          <p:cNvSpPr>
            <a:spLocks noGrp="1"/>
          </p:cNvSpPr>
          <p:nvPr>
            <p:ph type="title"/>
          </p:nvPr>
        </p:nvSpPr>
        <p:spPr/>
        <p:txBody>
          <a:bodyPr/>
          <a:lstStyle/>
          <a:p>
            <a:r>
              <a:rPr lang="en-US" dirty="0"/>
              <a:t>Contact your Counselor</a:t>
            </a:r>
          </a:p>
        </p:txBody>
      </p:sp>
      <p:sp>
        <p:nvSpPr>
          <p:cNvPr id="3" name="Content Placeholder 2">
            <a:extLst>
              <a:ext uri="{FF2B5EF4-FFF2-40B4-BE49-F238E27FC236}">
                <a16:creationId xmlns:a16="http://schemas.microsoft.com/office/drawing/2014/main" id="{FE8B2853-2726-464F-A308-FB7A03DB3563}"/>
              </a:ext>
            </a:extLst>
          </p:cNvPr>
          <p:cNvSpPr>
            <a:spLocks noGrp="1"/>
          </p:cNvSpPr>
          <p:nvPr>
            <p:ph idx="1"/>
          </p:nvPr>
        </p:nvSpPr>
        <p:spPr/>
        <p:txBody>
          <a:bodyPr/>
          <a:lstStyle/>
          <a:p>
            <a:r>
              <a:rPr lang="en-US" sz="1800" dirty="0"/>
              <a:t>Dan </a:t>
            </a:r>
            <a:r>
              <a:rPr lang="en-US" sz="1800" dirty="0" err="1"/>
              <a:t>Borkovec</a:t>
            </a:r>
            <a:r>
              <a:rPr lang="en-US" sz="1800" dirty="0"/>
              <a:t>-  A-Fe   </a:t>
            </a:r>
            <a:r>
              <a:rPr lang="en-US" sz="1800" dirty="0">
                <a:hlinkClick r:id="rId2"/>
              </a:rPr>
              <a:t>Daniel.Borkovec@jeffco.k12.co.us</a:t>
            </a:r>
            <a:r>
              <a:rPr lang="en-US" sz="1800" dirty="0"/>
              <a:t>  303-982-0695</a:t>
            </a:r>
            <a:r>
              <a:rPr lang="en-US" dirty="0"/>
              <a:t>	</a:t>
            </a:r>
          </a:p>
          <a:p>
            <a:r>
              <a:rPr lang="en-US" sz="1800" dirty="0"/>
              <a:t>Sandy Austin-  </a:t>
            </a:r>
            <a:r>
              <a:rPr lang="en-US" sz="1800" dirty="0" err="1"/>
              <a:t>Ff</a:t>
            </a:r>
            <a:r>
              <a:rPr lang="en-US" sz="1800"/>
              <a:t>-L   </a:t>
            </a:r>
            <a:r>
              <a:rPr lang="en-US" sz="1800" smtClean="0">
                <a:hlinkClick r:id="rId3"/>
              </a:rPr>
              <a:t>Sandy.Austin2@jeffco.k12.co.us</a:t>
            </a:r>
            <a:r>
              <a:rPr lang="en-US" sz="1800" smtClean="0"/>
              <a:t> </a:t>
            </a:r>
            <a:r>
              <a:rPr lang="en-US" sz="1800" dirty="0"/>
              <a:t>303-982-9402</a:t>
            </a:r>
          </a:p>
          <a:p>
            <a:r>
              <a:rPr lang="en-US" sz="1800" dirty="0"/>
              <a:t>Bonnie McCarty-  M-Rn  </a:t>
            </a:r>
            <a:r>
              <a:rPr lang="en-US" sz="1800" dirty="0">
                <a:hlinkClick r:id="rId4"/>
              </a:rPr>
              <a:t>Bonnie.Mccarty@jeffco.k12.co.us</a:t>
            </a:r>
            <a:r>
              <a:rPr lang="en-US" sz="1800" dirty="0"/>
              <a:t>  303-982-6432</a:t>
            </a:r>
          </a:p>
          <a:p>
            <a:r>
              <a:rPr lang="en-US" sz="1800" dirty="0"/>
              <a:t>Chuck Runge-  Ro-Z  </a:t>
            </a:r>
            <a:r>
              <a:rPr lang="en-US" sz="1800" dirty="0">
                <a:hlinkClick r:id="rId5"/>
              </a:rPr>
              <a:t>Chuck.Runge@jeffco.k12.co.us</a:t>
            </a:r>
            <a:r>
              <a:rPr lang="en-US" sz="1800" dirty="0"/>
              <a:t>  303-982-0696  </a:t>
            </a:r>
          </a:p>
          <a:p>
            <a:r>
              <a:rPr lang="en-US" sz="1800" dirty="0"/>
              <a:t>Autumn Coppejans- 9</a:t>
            </a:r>
            <a:r>
              <a:rPr lang="en-US" sz="1800" baseline="30000" dirty="0"/>
              <a:t>th</a:t>
            </a:r>
            <a:r>
              <a:rPr lang="en-US" sz="1800" dirty="0"/>
              <a:t> grade</a:t>
            </a:r>
          </a:p>
          <a:p>
            <a:endParaRPr lang="en-US" dirty="0"/>
          </a:p>
        </p:txBody>
      </p:sp>
    </p:spTree>
    <p:extLst>
      <p:ext uri="{BB962C8B-B14F-4D97-AF65-F5344CB8AC3E}">
        <p14:creationId xmlns:p14="http://schemas.microsoft.com/office/powerpoint/2010/main" val="331212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932" t="16329" r="32909" b="4973"/>
          <a:stretch/>
        </p:blipFill>
        <p:spPr>
          <a:xfrm>
            <a:off x="1828800" y="151945"/>
            <a:ext cx="4648200" cy="6202223"/>
          </a:xfrm>
          <a:prstGeom prst="rect">
            <a:avLst/>
          </a:prstGeom>
        </p:spPr>
      </p:pic>
    </p:spTree>
    <p:extLst>
      <p:ext uri="{BB962C8B-B14F-4D97-AF65-F5344CB8AC3E}">
        <p14:creationId xmlns:p14="http://schemas.microsoft.com/office/powerpoint/2010/main" val="6988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915400" cy="4247317"/>
          </a:xfrm>
          <a:prstGeom prst="rect">
            <a:avLst/>
          </a:prstGeom>
        </p:spPr>
        <p:txBody>
          <a:bodyPr wrap="square">
            <a:spAutoFit/>
          </a:bodyPr>
          <a:lstStyle/>
          <a:p>
            <a:r>
              <a:rPr lang="en-US" b="0" i="0" u="none" strike="noStrike" baseline="0" dirty="0">
                <a:solidFill>
                  <a:srgbClr val="1E384C"/>
                </a:solidFill>
                <a:latin typeface="HelveticaNeueLTStd-Bd"/>
              </a:rPr>
              <a:t>			</a:t>
            </a:r>
            <a:r>
              <a:rPr lang="en-US" sz="1200" b="0" i="0" u="sng" strike="noStrike" baseline="0" dirty="0">
                <a:solidFill>
                  <a:srgbClr val="1E384C"/>
                </a:solidFill>
                <a:latin typeface="HelveticaNeueLTStd-Bd"/>
              </a:rPr>
              <a:t>  Division I 		  Division II		    Division III</a:t>
            </a:r>
          </a:p>
          <a:p>
            <a:endParaRPr lang="en-US" sz="1200" b="0" i="0" u="none" strike="noStrike" baseline="0" dirty="0">
              <a:solidFill>
                <a:srgbClr val="1E384C"/>
              </a:solidFill>
              <a:latin typeface="HelveticaNeueLTStd-Lt"/>
            </a:endParaRPr>
          </a:p>
          <a:p>
            <a:r>
              <a:rPr lang="en-US" sz="1200" b="0" i="0" u="none" strike="noStrike" baseline="0" dirty="0">
                <a:solidFill>
                  <a:srgbClr val="1E384C"/>
                </a:solidFill>
                <a:latin typeface="HelveticaNeueLTStd-Lt"/>
              </a:rPr>
              <a:t>                           Schools		 </a:t>
            </a:r>
            <a:r>
              <a:rPr lang="en-US" sz="1200" b="0" i="0" u="none" strike="noStrike" dirty="0">
                <a:solidFill>
                  <a:srgbClr val="1E384C"/>
                </a:solidFill>
                <a:latin typeface="HelveticaNeueLTStd-Lt"/>
              </a:rPr>
              <a:t>  </a:t>
            </a:r>
            <a:r>
              <a:rPr lang="en-US" sz="1200" b="0" i="0" u="none" strike="noStrike" baseline="0" dirty="0">
                <a:solidFill>
                  <a:srgbClr val="1E384C"/>
                </a:solidFill>
                <a:latin typeface="HelveticaNeueLTStd-Lt"/>
              </a:rPr>
              <a:t>    </a:t>
            </a:r>
            <a:r>
              <a:rPr lang="en-US" sz="1200" b="0" i="0" u="none" strike="noStrike" baseline="0" dirty="0">
                <a:solidFill>
                  <a:srgbClr val="3D5567"/>
                </a:solidFill>
                <a:latin typeface="HelveticaNeueLTStd-Th"/>
              </a:rPr>
              <a:t>346 		      </a:t>
            </a:r>
            <a:r>
              <a:rPr lang="en-US" sz="1200" dirty="0">
                <a:solidFill>
                  <a:srgbClr val="3D5567"/>
                </a:solidFill>
                <a:latin typeface="HelveticaNeueLTStd-Th"/>
              </a:rPr>
              <a:t>3</a:t>
            </a:r>
            <a:r>
              <a:rPr lang="en-US" sz="1200" b="0" i="0" u="none" strike="noStrike" baseline="0" dirty="0">
                <a:solidFill>
                  <a:srgbClr val="3D5567"/>
                </a:solidFill>
                <a:latin typeface="HelveticaNeueLTStd-Th"/>
              </a:rPr>
              <a:t>07 	</a:t>
            </a:r>
            <a:r>
              <a:rPr lang="en-US" sz="1200" dirty="0">
                <a:solidFill>
                  <a:srgbClr val="3D5567"/>
                </a:solidFill>
                <a:latin typeface="HelveticaNeueLTStd-Th"/>
              </a:rPr>
              <a:t>	        </a:t>
            </a:r>
            <a:r>
              <a:rPr lang="en-US" sz="1200" b="0" i="0" u="none" strike="noStrike" baseline="0" dirty="0">
                <a:solidFill>
                  <a:srgbClr val="3D5567"/>
                </a:solidFill>
                <a:latin typeface="HelveticaNeueLTStd-Th"/>
              </a:rPr>
              <a:t>439</a:t>
            </a:r>
          </a:p>
          <a:p>
            <a:endParaRPr lang="en-US" sz="1200" b="0" i="0" u="none" strike="noStrike" baseline="0" dirty="0">
              <a:solidFill>
                <a:srgbClr val="1E384C"/>
              </a:solidFill>
              <a:latin typeface="HelveticaNeueLTStd-Lt"/>
            </a:endParaRPr>
          </a:p>
          <a:p>
            <a:r>
              <a:rPr lang="en-US" sz="1200" b="0" i="0" u="none" strike="noStrike" baseline="0" dirty="0">
                <a:solidFill>
                  <a:srgbClr val="1E384C"/>
                </a:solidFill>
                <a:latin typeface="HelveticaNeueLTStd-Lt"/>
              </a:rPr>
              <a:t>                           Teams		    </a:t>
            </a:r>
            <a:r>
              <a:rPr lang="en-US" sz="1200" b="0" i="0" u="none" strike="noStrike" baseline="0" dirty="0">
                <a:solidFill>
                  <a:srgbClr val="3D5567"/>
                </a:solidFill>
                <a:latin typeface="HelveticaNeueLTStd-Th"/>
              </a:rPr>
              <a:t>6,552 	</a:t>
            </a:r>
            <a:r>
              <a:rPr lang="en-US" sz="1200" dirty="0">
                <a:solidFill>
                  <a:srgbClr val="3D5567"/>
                </a:solidFill>
                <a:latin typeface="HelveticaNeueLTStd-Th"/>
              </a:rPr>
              <a:t>                        </a:t>
            </a:r>
            <a:r>
              <a:rPr lang="en-US" sz="1200" b="0" i="0" u="none" strike="noStrike" baseline="0" dirty="0">
                <a:solidFill>
                  <a:srgbClr val="3D5567"/>
                </a:solidFill>
                <a:latin typeface="HelveticaNeueLTStd-Th"/>
              </a:rPr>
              <a:t>4,705		     7,910   </a:t>
            </a:r>
          </a:p>
          <a:p>
            <a:endParaRPr lang="en-US" sz="1200" b="0" i="0" u="none" strike="noStrike" baseline="0" dirty="0">
              <a:solidFill>
                <a:srgbClr val="1E384C"/>
              </a:solidFill>
              <a:latin typeface="HelveticaNeueLTStd-Lt"/>
            </a:endParaRPr>
          </a:p>
          <a:p>
            <a:r>
              <a:rPr lang="en-US" sz="1200" b="0" i="0" u="none" strike="noStrike" baseline="0" dirty="0">
                <a:solidFill>
                  <a:srgbClr val="1E384C"/>
                </a:solidFill>
                <a:latin typeface="HelveticaNeueLTStd-Lt"/>
              </a:rPr>
              <a:t>                           Student-Athletes </a:t>
            </a:r>
            <a:r>
              <a:rPr lang="en-US" sz="1200" dirty="0">
                <a:solidFill>
                  <a:srgbClr val="1E384C"/>
                </a:solidFill>
                <a:latin typeface="HelveticaNeueLTStd-Lt"/>
              </a:rPr>
              <a:t>         </a:t>
            </a:r>
            <a:r>
              <a:rPr lang="en-US" sz="1200" b="0" i="0" u="none" strike="noStrike" baseline="0" dirty="0">
                <a:solidFill>
                  <a:srgbClr val="1E384C"/>
                </a:solidFill>
                <a:latin typeface="HelveticaNeueLTStd-Lt"/>
              </a:rPr>
              <a:t> </a:t>
            </a:r>
            <a:r>
              <a:rPr lang="en-US" sz="1200" b="0" i="0" u="none" strike="noStrike" baseline="0" dirty="0">
                <a:solidFill>
                  <a:srgbClr val="3D5567"/>
                </a:solidFill>
                <a:latin typeface="HelveticaNeueLTStd-Th"/>
              </a:rPr>
              <a:t>178,178 		114,541 		</a:t>
            </a:r>
            <a:r>
              <a:rPr lang="en-US" sz="1200" b="0" i="0" u="none" strike="noStrike" dirty="0">
                <a:solidFill>
                  <a:srgbClr val="3D5567"/>
                </a:solidFill>
                <a:latin typeface="HelveticaNeueLTStd-Th"/>
              </a:rPr>
              <a:t>  </a:t>
            </a:r>
            <a:r>
              <a:rPr lang="en-US" sz="1200" b="0" i="0" u="none" strike="noStrike" baseline="0" dirty="0">
                <a:solidFill>
                  <a:srgbClr val="3D5567"/>
                </a:solidFill>
                <a:latin typeface="HelveticaNeueLTStd-Th"/>
              </a:rPr>
              <a:t>187,483</a:t>
            </a:r>
          </a:p>
          <a:p>
            <a:endParaRPr lang="en-US" sz="1200" b="0" i="0" u="none" strike="noStrike" baseline="0" dirty="0">
              <a:solidFill>
                <a:srgbClr val="1E384C"/>
              </a:solidFill>
              <a:latin typeface="HelveticaNeueLTStd-Lt"/>
            </a:endParaRPr>
          </a:p>
          <a:p>
            <a:r>
              <a:rPr lang="en-US" sz="1200" b="0" i="0" u="none" strike="noStrike" baseline="0" dirty="0">
                <a:solidFill>
                  <a:srgbClr val="1E384C"/>
                </a:solidFill>
                <a:latin typeface="HelveticaNeueLTStd-Lt"/>
              </a:rPr>
              <a:t>                           Conferences 	   </a:t>
            </a:r>
            <a:r>
              <a:rPr lang="en-US" sz="1200" dirty="0">
                <a:solidFill>
                  <a:srgbClr val="1E384C"/>
                </a:solidFill>
                <a:latin typeface="HelveticaNeueLTStd-Lt"/>
              </a:rPr>
              <a:t>      </a:t>
            </a:r>
            <a:r>
              <a:rPr lang="en-US" sz="1200" b="0" i="0" u="none" strike="noStrike" baseline="0" dirty="0">
                <a:solidFill>
                  <a:srgbClr val="3D5567"/>
                </a:solidFill>
                <a:latin typeface="HelveticaNeueLTStd-Th"/>
              </a:rPr>
              <a:t>32 		</a:t>
            </a:r>
            <a:r>
              <a:rPr lang="en-US" sz="1200" dirty="0">
                <a:solidFill>
                  <a:srgbClr val="3D5567"/>
                </a:solidFill>
                <a:latin typeface="HelveticaNeueLTStd-Th"/>
              </a:rPr>
              <a:t>         </a:t>
            </a:r>
            <a:r>
              <a:rPr lang="en-US" sz="1200" b="0" i="0" u="none" strike="noStrike" baseline="0" dirty="0">
                <a:solidFill>
                  <a:srgbClr val="3D5567"/>
                </a:solidFill>
                <a:latin typeface="HelveticaNeueLTStd-Th"/>
              </a:rPr>
              <a:t>24  		</a:t>
            </a:r>
            <a:r>
              <a:rPr lang="en-US" sz="1200" dirty="0">
                <a:solidFill>
                  <a:srgbClr val="3D5567"/>
                </a:solidFill>
                <a:latin typeface="HelveticaNeueLTStd-Th"/>
              </a:rPr>
              <a:t>          </a:t>
            </a:r>
            <a:r>
              <a:rPr lang="en-US" sz="1200" b="0" i="0" u="none" strike="noStrike" dirty="0">
                <a:solidFill>
                  <a:srgbClr val="3D5567"/>
                </a:solidFill>
                <a:latin typeface="HelveticaNeueLTStd-Th"/>
              </a:rPr>
              <a:t> </a:t>
            </a:r>
            <a:r>
              <a:rPr lang="en-US" sz="1200" b="0" i="0" u="none" strike="noStrike" baseline="0" dirty="0">
                <a:solidFill>
                  <a:srgbClr val="3D5567"/>
                </a:solidFill>
                <a:latin typeface="HelveticaNeueLTStd-Th"/>
              </a:rPr>
              <a:t>43</a:t>
            </a:r>
          </a:p>
          <a:p>
            <a:endParaRPr lang="en-US" sz="1200" b="0" i="0" u="none" strike="noStrike" baseline="0" dirty="0">
              <a:solidFill>
                <a:srgbClr val="1E384C"/>
              </a:solidFill>
              <a:latin typeface="HelveticaNeueLTStd-Lt"/>
            </a:endParaRPr>
          </a:p>
          <a:p>
            <a:r>
              <a:rPr lang="en-US" sz="1200" b="0" i="0" u="none" strike="noStrike" baseline="0" dirty="0">
                <a:solidFill>
                  <a:srgbClr val="1E384C"/>
                </a:solidFill>
                <a:latin typeface="HelveticaNeueLTStd-Lt"/>
              </a:rPr>
              <a:t>                           Average Undergraduate</a:t>
            </a:r>
          </a:p>
          <a:p>
            <a:r>
              <a:rPr lang="en-US" sz="1200" b="0" i="0" u="none" strike="noStrike" baseline="0" dirty="0">
                <a:solidFill>
                  <a:srgbClr val="1E384C"/>
                </a:solidFill>
                <a:latin typeface="HelveticaNeueLTStd-Lt"/>
              </a:rPr>
              <a:t>                            Enrollment Per School     </a:t>
            </a:r>
            <a:r>
              <a:rPr lang="en-US" sz="1200" b="0" i="0" u="none" strike="noStrike" baseline="0" dirty="0">
                <a:solidFill>
                  <a:srgbClr val="3D5567"/>
                </a:solidFill>
                <a:latin typeface="HelveticaNeueLTStd-Th"/>
              </a:rPr>
              <a:t>12,712                               3,985                                  </a:t>
            </a:r>
            <a:r>
              <a:rPr lang="en-US" sz="1200" b="0" i="0" u="none" strike="noStrike" dirty="0">
                <a:solidFill>
                  <a:srgbClr val="3D5567"/>
                </a:solidFill>
                <a:latin typeface="HelveticaNeueLTStd-Th"/>
              </a:rPr>
              <a:t>   </a:t>
            </a:r>
            <a:r>
              <a:rPr lang="en-US" sz="1200" b="0" i="0" u="none" strike="noStrike" baseline="0" dirty="0">
                <a:solidFill>
                  <a:srgbClr val="3D5567"/>
                </a:solidFill>
                <a:latin typeface="HelveticaNeueLTStd-Th"/>
              </a:rPr>
              <a:t>2,614</a:t>
            </a:r>
            <a:endParaRPr lang="en-US" sz="1200" b="0" i="0" u="none" strike="noStrike" baseline="0" dirty="0">
              <a:solidFill>
                <a:srgbClr val="1E384C"/>
              </a:solidFill>
              <a:latin typeface="HelveticaNeueLTStd-Lt"/>
            </a:endParaRPr>
          </a:p>
          <a:p>
            <a:r>
              <a:rPr lang="en-US" sz="1200" b="0" i="0" u="none" strike="noStrike" baseline="0" dirty="0">
                <a:solidFill>
                  <a:srgbClr val="3D5567"/>
                </a:solidFill>
                <a:latin typeface="HelveticaNeueLTStd-Th"/>
              </a:rPr>
              <a:t>			 			 			</a:t>
            </a:r>
          </a:p>
          <a:p>
            <a:r>
              <a:rPr lang="en-US" sz="1200" b="0" i="0" u="none" strike="noStrike" baseline="0" dirty="0">
                <a:solidFill>
                  <a:srgbClr val="1E384C"/>
                </a:solidFill>
                <a:latin typeface="HelveticaNeueLTStd-Lt"/>
              </a:rPr>
              <a:t>                           Average Teams Per School    </a:t>
            </a:r>
            <a:r>
              <a:rPr lang="en-US" sz="1200" b="0" i="0" u="none" strike="noStrike" baseline="0" dirty="0">
                <a:solidFill>
                  <a:srgbClr val="3D5567"/>
                </a:solidFill>
                <a:latin typeface="HelveticaNeueLTStd-Th"/>
              </a:rPr>
              <a:t>19  		</a:t>
            </a:r>
            <a:r>
              <a:rPr lang="en-US" sz="1200" dirty="0">
                <a:solidFill>
                  <a:srgbClr val="3D5567"/>
                </a:solidFill>
                <a:latin typeface="HelveticaNeueLTStd-Th"/>
              </a:rPr>
              <a:t>         </a:t>
            </a:r>
            <a:r>
              <a:rPr lang="en-US" sz="1200" b="0" i="0" u="none" strike="noStrike" baseline="0" dirty="0">
                <a:solidFill>
                  <a:srgbClr val="3D5567"/>
                </a:solidFill>
                <a:latin typeface="HelveticaNeueLTStd-Th"/>
              </a:rPr>
              <a:t>15 		</a:t>
            </a:r>
            <a:r>
              <a:rPr lang="en-US" sz="1200" dirty="0">
                <a:solidFill>
                  <a:srgbClr val="3D5567"/>
                </a:solidFill>
                <a:latin typeface="HelveticaNeueLTStd-Th"/>
              </a:rPr>
              <a:t>           </a:t>
            </a:r>
            <a:r>
              <a:rPr lang="en-US" sz="1200" b="0" i="0" u="none" strike="noStrike" baseline="0" dirty="0">
                <a:solidFill>
                  <a:srgbClr val="3D5567"/>
                </a:solidFill>
                <a:latin typeface="HelveticaNeueLTStd-Th"/>
              </a:rPr>
              <a:t> 18</a:t>
            </a:r>
          </a:p>
          <a:p>
            <a:endParaRPr lang="en-US" sz="1200" b="0" i="0" u="none" strike="noStrike" baseline="0" dirty="0">
              <a:solidFill>
                <a:srgbClr val="1E384C"/>
              </a:solidFill>
              <a:latin typeface="HelveticaNeueLTStd-Lt"/>
            </a:endParaRPr>
          </a:p>
          <a:p>
            <a:r>
              <a:rPr lang="en-US" sz="1200" b="0" i="0" u="none" strike="noStrike" baseline="0" dirty="0">
                <a:solidFill>
                  <a:srgbClr val="1E384C"/>
                </a:solidFill>
                <a:latin typeface="HelveticaNeueLTStd-Lt"/>
              </a:rPr>
              <a:t>                          Average Student-Athletes     </a:t>
            </a:r>
            <a:r>
              <a:rPr lang="en-US" sz="1200" b="0" i="0" u="none" strike="noStrike" baseline="0" dirty="0">
                <a:solidFill>
                  <a:srgbClr val="3D5567"/>
                </a:solidFill>
                <a:latin typeface="HelveticaNeueLTStd-Th"/>
              </a:rPr>
              <a:t>  516                                   374                                       428</a:t>
            </a:r>
            <a:endParaRPr lang="en-US" sz="1200" b="0" i="0" u="none" strike="noStrike" baseline="0" dirty="0">
              <a:solidFill>
                <a:srgbClr val="1E384C"/>
              </a:solidFill>
              <a:latin typeface="HelveticaNeueLTStd-Lt"/>
            </a:endParaRPr>
          </a:p>
          <a:p>
            <a:r>
              <a:rPr lang="en-US" sz="1200" b="0" i="0" u="none" strike="noStrike" baseline="0" dirty="0">
                <a:solidFill>
                  <a:srgbClr val="1E384C"/>
                </a:solidFill>
                <a:latin typeface="HelveticaNeueLTStd-Lt"/>
              </a:rPr>
              <a:t>                          Per School</a:t>
            </a:r>
          </a:p>
          <a:p>
            <a:r>
              <a:rPr lang="en-US" sz="1200" b="0" i="0" u="none" strike="noStrike" baseline="0" dirty="0">
                <a:solidFill>
                  <a:srgbClr val="3D5567"/>
                </a:solidFill>
                <a:latin typeface="HelveticaNeueLTStd-Th"/>
              </a:rPr>
              <a:t>			 			 			</a:t>
            </a:r>
          </a:p>
          <a:p>
            <a:r>
              <a:rPr lang="en-US" sz="1200" b="0" i="0" u="none" strike="noStrike" baseline="0" dirty="0">
                <a:solidFill>
                  <a:srgbClr val="1E384C"/>
                </a:solidFill>
                <a:latin typeface="HelveticaNeueLTStd-Lt"/>
              </a:rPr>
              <a:t>                          Percentage of Students at</a:t>
            </a:r>
          </a:p>
          <a:p>
            <a:r>
              <a:rPr lang="en-US" sz="1200" b="0" i="0" u="none" strike="noStrike" baseline="0" dirty="0">
                <a:solidFill>
                  <a:srgbClr val="1E384C"/>
                </a:solidFill>
                <a:latin typeface="HelveticaNeueLTStd-Lt"/>
              </a:rPr>
              <a:t>                          Each School Who Participate in</a:t>
            </a:r>
          </a:p>
          <a:p>
            <a:r>
              <a:rPr lang="en-US" sz="1200" b="0" i="0" u="none" strike="noStrike" baseline="0" dirty="0">
                <a:solidFill>
                  <a:srgbClr val="1E384C"/>
                </a:solidFill>
                <a:latin typeface="HelveticaNeueLTStd-Lt"/>
              </a:rPr>
              <a:t>                          NCAA Sports </a:t>
            </a:r>
          </a:p>
          <a:p>
            <a:r>
              <a:rPr lang="en-US" sz="1200" dirty="0">
                <a:solidFill>
                  <a:srgbClr val="1E384C"/>
                </a:solidFill>
                <a:latin typeface="HelveticaNeueLTStd-Lt"/>
              </a:rPr>
              <a:t>			          </a:t>
            </a:r>
            <a:r>
              <a:rPr lang="en-US" sz="1200" b="0" i="0" u="none" strike="noStrike" baseline="0" dirty="0">
                <a:solidFill>
                  <a:srgbClr val="3D5567"/>
                </a:solidFill>
                <a:latin typeface="HelveticaNeueLTStd-Th"/>
              </a:rPr>
              <a:t>4%	</a:t>
            </a:r>
            <a:r>
              <a:rPr lang="en-US" sz="1200" dirty="0">
                <a:solidFill>
                  <a:srgbClr val="3D5567"/>
                </a:solidFill>
                <a:latin typeface="HelveticaNeueLTStd-Th"/>
              </a:rPr>
              <a:t>                </a:t>
            </a:r>
            <a:r>
              <a:rPr lang="en-US" sz="1200" b="0" i="0" u="none" strike="noStrike" baseline="0" dirty="0">
                <a:solidFill>
                  <a:srgbClr val="3D5567"/>
                </a:solidFill>
                <a:latin typeface="HelveticaNeueLTStd-Th"/>
              </a:rPr>
              <a:t>              9% 	                             16% </a:t>
            </a:r>
            <a:endParaRPr lang="en-US" sz="1200" dirty="0"/>
          </a:p>
        </p:txBody>
      </p:sp>
    </p:spTree>
    <p:extLst>
      <p:ext uri="{BB962C8B-B14F-4D97-AF65-F5344CB8AC3E}">
        <p14:creationId xmlns:p14="http://schemas.microsoft.com/office/powerpoint/2010/main" val="198584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Must Register</a:t>
            </a:r>
          </a:p>
        </p:txBody>
      </p:sp>
      <p:sp>
        <p:nvSpPr>
          <p:cNvPr id="3" name="Content Placeholder 2"/>
          <p:cNvSpPr>
            <a:spLocks noGrp="1"/>
          </p:cNvSpPr>
          <p:nvPr>
            <p:ph idx="1"/>
          </p:nvPr>
        </p:nvSpPr>
        <p:spPr>
          <a:xfrm>
            <a:off x="628650" y="1295400"/>
            <a:ext cx="7886700" cy="5410200"/>
          </a:xfrm>
        </p:spPr>
        <p:txBody>
          <a:bodyPr>
            <a:normAutofit fontScale="85000" lnSpcReduction="20000"/>
          </a:bodyPr>
          <a:lstStyle/>
          <a:p>
            <a:r>
              <a:rPr lang="en-US" sz="2400" dirty="0"/>
              <a:t>Anyone who is recruited by a Division I or Division II college</a:t>
            </a:r>
          </a:p>
          <a:p>
            <a:r>
              <a:rPr lang="en-US" sz="2400" dirty="0"/>
              <a:t>Division III does not require an NCAA registration</a:t>
            </a:r>
          </a:p>
          <a:p>
            <a:endParaRPr lang="en-US" dirty="0"/>
          </a:p>
          <a:p>
            <a:r>
              <a:rPr lang="en-US" sz="2800" dirty="0"/>
              <a:t>Division III Academic Standards</a:t>
            </a:r>
          </a:p>
          <a:p>
            <a:pPr marL="0" indent="0">
              <a:buNone/>
            </a:pPr>
            <a:r>
              <a:rPr lang="en-US" dirty="0"/>
              <a:t>Division III schools provide an integrated environment</a:t>
            </a:r>
          </a:p>
          <a:p>
            <a:pPr marL="0" indent="0">
              <a:buNone/>
            </a:pPr>
            <a:r>
              <a:rPr lang="en-US" dirty="0"/>
              <a:t>focusing on academic success while offering a competitive</a:t>
            </a:r>
          </a:p>
          <a:p>
            <a:pPr marL="0" indent="0">
              <a:buNone/>
            </a:pPr>
            <a:r>
              <a:rPr lang="en-US" dirty="0"/>
              <a:t>athletics environment. Division III rules minimize potential</a:t>
            </a:r>
          </a:p>
          <a:p>
            <a:pPr marL="0" indent="0">
              <a:buNone/>
            </a:pPr>
            <a:r>
              <a:rPr lang="en-US" dirty="0"/>
              <a:t>conflicts between athletics and academics and focus on</a:t>
            </a:r>
          </a:p>
          <a:p>
            <a:pPr marL="0" indent="0">
              <a:buNone/>
            </a:pPr>
            <a:r>
              <a:rPr lang="en-US" dirty="0"/>
              <a:t>regional in-season and conference play.</a:t>
            </a:r>
          </a:p>
          <a:p>
            <a:pPr marL="0" indent="0">
              <a:buNone/>
            </a:pPr>
            <a:r>
              <a:rPr lang="en-US" dirty="0"/>
              <a:t>While Division III schools do not offer athletics scholarships,</a:t>
            </a:r>
          </a:p>
          <a:p>
            <a:pPr marL="0" indent="0">
              <a:buNone/>
            </a:pPr>
            <a:r>
              <a:rPr lang="en-US" dirty="0"/>
              <a:t>75 percent of Division III student-athletes receive some</a:t>
            </a:r>
          </a:p>
          <a:p>
            <a:pPr marL="0" indent="0">
              <a:buNone/>
            </a:pPr>
            <a:r>
              <a:rPr lang="en-US" dirty="0"/>
              <a:t>form of merit or need-based financial aid.</a:t>
            </a:r>
          </a:p>
          <a:p>
            <a:pPr marL="0" indent="0">
              <a:buNone/>
            </a:pPr>
            <a:r>
              <a:rPr lang="en-US" dirty="0"/>
              <a:t>If you are planning to attend a Division III school, you do not</a:t>
            </a:r>
          </a:p>
          <a:p>
            <a:pPr marL="0" indent="0">
              <a:buNone/>
            </a:pPr>
            <a:r>
              <a:rPr lang="en-US" dirty="0"/>
              <a:t>need to register with the NCAA Eligibility Center. Division III</a:t>
            </a:r>
          </a:p>
          <a:p>
            <a:pPr marL="0" indent="0">
              <a:buNone/>
            </a:pPr>
            <a:r>
              <a:rPr lang="en-US" dirty="0"/>
              <a:t>schools set their own admissions and eligibility standards.</a:t>
            </a:r>
          </a:p>
          <a:p>
            <a:pPr marL="0" indent="0">
              <a:buNone/>
            </a:pPr>
            <a:r>
              <a:rPr lang="en-US" dirty="0"/>
              <a:t>You can visit NCAA.org/d3 or contact the Division III</a:t>
            </a:r>
          </a:p>
          <a:p>
            <a:pPr marL="0" indent="0">
              <a:buNone/>
            </a:pPr>
            <a:r>
              <a:rPr lang="en-US" dirty="0"/>
              <a:t>school you are planning to attend.  Colorado College in Colorado Springs is the </a:t>
            </a:r>
          </a:p>
          <a:p>
            <a:pPr marL="0" indent="0">
              <a:buNone/>
            </a:pPr>
            <a:r>
              <a:rPr lang="en-US" dirty="0"/>
              <a:t>only </a:t>
            </a:r>
            <a:r>
              <a:rPr lang="en-US"/>
              <a:t>college in </a:t>
            </a:r>
            <a:r>
              <a:rPr lang="en-US" dirty="0"/>
              <a:t>Colorado that competes in Division 3.</a:t>
            </a:r>
          </a:p>
          <a:p>
            <a:endParaRPr lang="en-US" dirty="0"/>
          </a:p>
        </p:txBody>
      </p:sp>
    </p:spTree>
    <p:extLst>
      <p:ext uri="{BB962C8B-B14F-4D97-AF65-F5344CB8AC3E}">
        <p14:creationId xmlns:p14="http://schemas.microsoft.com/office/powerpoint/2010/main" val="145388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p:spPr>
        <p:txBody>
          <a:bodyPr>
            <a:normAutofit/>
          </a:bodyPr>
          <a:lstStyle/>
          <a:p>
            <a:r>
              <a:rPr lang="en-US" sz="4000" b="1" dirty="0"/>
              <a:t>Step 1- Register</a:t>
            </a:r>
          </a:p>
        </p:txBody>
      </p:sp>
      <p:sp>
        <p:nvSpPr>
          <p:cNvPr id="3" name="Content Placeholder 2"/>
          <p:cNvSpPr>
            <a:spLocks noGrp="1"/>
          </p:cNvSpPr>
          <p:nvPr>
            <p:ph idx="4294967295"/>
          </p:nvPr>
        </p:nvSpPr>
        <p:spPr>
          <a:xfrm>
            <a:off x="0" y="1600200"/>
            <a:ext cx="8229600" cy="4525963"/>
          </a:xfrm>
        </p:spPr>
        <p:txBody>
          <a:bodyPr>
            <a:normAutofit fontScale="92500" lnSpcReduction="20000"/>
          </a:bodyPr>
          <a:lstStyle/>
          <a:p>
            <a:r>
              <a:rPr lang="en-US" sz="3200" dirty="0">
                <a:hlinkClick r:id="rId2"/>
              </a:rPr>
              <a:t>www.eligibilitycenter.org</a:t>
            </a:r>
            <a:endParaRPr lang="en-US" sz="3200" dirty="0"/>
          </a:p>
          <a:p>
            <a:r>
              <a:rPr lang="en-US" sz="3200" dirty="0"/>
              <a:t>Register for a certification account or a profile page (profile pages are free for undecided students or </a:t>
            </a:r>
            <a:r>
              <a:rPr lang="en-US" sz="3200" dirty="0" err="1"/>
              <a:t>Div</a:t>
            </a:r>
            <a:r>
              <a:rPr lang="en-US" sz="3200" dirty="0"/>
              <a:t> III but will not receive certification)</a:t>
            </a:r>
          </a:p>
          <a:p>
            <a:r>
              <a:rPr lang="en-US" sz="3200" dirty="0"/>
              <a:t>Create your account with a valid email address</a:t>
            </a:r>
          </a:p>
          <a:p>
            <a:r>
              <a:rPr lang="en-US" sz="3200" dirty="0"/>
              <a:t>Enter all high schools attended (a separate transcript from each high school will be required</a:t>
            </a:r>
          </a:p>
          <a:p>
            <a:r>
              <a:rPr lang="en-US" sz="3200" dirty="0"/>
              <a:t>Select the sport you will be playing</a:t>
            </a:r>
          </a:p>
          <a:p>
            <a:r>
              <a:rPr lang="en-US" sz="3200" dirty="0"/>
              <a:t>Pay the $80 fee for a certification account(Fee waivers available if you qualify for Free or Reduced Lunch) Certification accounts are required to sign a National Letter of Intent.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5840"/>
            <a:ext cx="6801450" cy="6764698"/>
          </a:xfrm>
          <a:prstGeom prst="rect">
            <a:avLst/>
          </a:prstGeom>
        </p:spPr>
      </p:pic>
    </p:spTree>
    <p:extLst>
      <p:ext uri="{BB962C8B-B14F-4D97-AF65-F5344CB8AC3E}">
        <p14:creationId xmlns:p14="http://schemas.microsoft.com/office/powerpoint/2010/main" val="107655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Step 2- Verify Eligibility</a:t>
            </a:r>
            <a:r>
              <a:rPr lang="en-US" dirty="0"/>
              <a:t>	</a:t>
            </a:r>
          </a:p>
        </p:txBody>
      </p:sp>
      <p:sp>
        <p:nvSpPr>
          <p:cNvPr id="3" name="Content Placeholder 2"/>
          <p:cNvSpPr>
            <a:spLocks noGrp="1"/>
          </p:cNvSpPr>
          <p:nvPr>
            <p:ph idx="1"/>
          </p:nvPr>
        </p:nvSpPr>
        <p:spPr/>
        <p:txBody>
          <a:bodyPr>
            <a:normAutofit/>
          </a:bodyPr>
          <a:lstStyle/>
          <a:p>
            <a:r>
              <a:rPr lang="en-US" sz="2800" dirty="0"/>
              <a:t>See your counselor to do an NCAA worksheet</a:t>
            </a:r>
          </a:p>
          <a:p>
            <a:r>
              <a:rPr lang="en-US" sz="2800" dirty="0"/>
              <a:t>Be sure you have enough core classes</a:t>
            </a:r>
          </a:p>
          <a:p>
            <a:pPr>
              <a:buNone/>
            </a:pPr>
            <a:r>
              <a:rPr lang="en-US" sz="2800" dirty="0"/>
              <a:t>(16 for </a:t>
            </a:r>
            <a:r>
              <a:rPr lang="en-US" sz="2800" dirty="0" err="1"/>
              <a:t>Div</a:t>
            </a:r>
            <a:r>
              <a:rPr lang="en-US" sz="2800" dirty="0"/>
              <a:t> I and </a:t>
            </a:r>
            <a:r>
              <a:rPr lang="en-US" sz="2800" dirty="0" err="1"/>
              <a:t>Div</a:t>
            </a:r>
            <a:r>
              <a:rPr lang="en-US" sz="2800" dirty="0"/>
              <a:t> II)</a:t>
            </a:r>
          </a:p>
          <a:p>
            <a:r>
              <a:rPr lang="en-US" sz="2800" dirty="0"/>
              <a:t>Calculate GPA on core courses</a:t>
            </a:r>
          </a:p>
          <a:p>
            <a:pPr>
              <a:buNone/>
            </a:pPr>
            <a:r>
              <a:rPr lang="en-US" sz="2800" dirty="0"/>
              <a:t>(2.3 minimum for </a:t>
            </a:r>
            <a:r>
              <a:rPr lang="en-US" sz="2800" dirty="0" err="1"/>
              <a:t>Div</a:t>
            </a:r>
            <a:r>
              <a:rPr lang="en-US" sz="2800" dirty="0"/>
              <a:t> I and 2.0 minimum for </a:t>
            </a:r>
            <a:r>
              <a:rPr lang="en-US" sz="2800" dirty="0" err="1"/>
              <a:t>Div</a:t>
            </a:r>
            <a:r>
              <a:rPr lang="en-US" sz="2800" dirty="0"/>
              <a:t> II)</a:t>
            </a:r>
          </a:p>
          <a:p>
            <a:pPr>
              <a:buFont typeface="Arial" charset="0"/>
              <a:buChar char="•"/>
            </a:pPr>
            <a:r>
              <a:rPr lang="en-US" sz="2800" dirty="0"/>
              <a:t>Check SAT test scores</a:t>
            </a:r>
          </a:p>
          <a:p>
            <a:pPr>
              <a:buNone/>
            </a:pPr>
            <a:r>
              <a:rPr lang="en-US" sz="2800" dirty="0"/>
              <a:t>(</a:t>
            </a:r>
            <a:r>
              <a:rPr lang="en-US" sz="2800" dirty="0" err="1"/>
              <a:t>Div</a:t>
            </a:r>
            <a:r>
              <a:rPr lang="en-US" sz="2800" dirty="0"/>
              <a:t> I- sliding scale, </a:t>
            </a:r>
            <a:r>
              <a:rPr lang="en-US" sz="2800" dirty="0" err="1"/>
              <a:t>Div</a:t>
            </a:r>
            <a:r>
              <a:rPr lang="en-US" sz="2800" dirty="0"/>
              <a:t> II- sliding scale)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Step 3- Be a Qualifier</a:t>
            </a:r>
          </a:p>
        </p:txBody>
      </p:sp>
      <p:sp>
        <p:nvSpPr>
          <p:cNvPr id="3" name="Content Placeholder 2"/>
          <p:cNvSpPr>
            <a:spLocks noGrp="1"/>
          </p:cNvSpPr>
          <p:nvPr>
            <p:ph idx="1"/>
          </p:nvPr>
        </p:nvSpPr>
        <p:spPr/>
        <p:txBody>
          <a:bodyPr>
            <a:normAutofit/>
          </a:bodyPr>
          <a:lstStyle/>
          <a:p>
            <a:pPr marL="0" indent="0">
              <a:buNone/>
            </a:pPr>
            <a:r>
              <a:rPr lang="en-US" sz="3200" dirty="0"/>
              <a:t>1) Graduate from Pomona- the NCAA will not accept you without graduating</a:t>
            </a:r>
          </a:p>
          <a:p>
            <a:pPr marL="0" indent="0">
              <a:buNone/>
            </a:pPr>
            <a:r>
              <a:rPr lang="en-US" sz="3200" dirty="0"/>
              <a:t>2) Meet your core course requirements</a:t>
            </a:r>
          </a:p>
          <a:p>
            <a:pPr marL="0" indent="0">
              <a:buNone/>
            </a:pPr>
            <a:r>
              <a:rPr lang="en-US" sz="3200" dirty="0"/>
              <a:t>3) Earn minimum GPA and SAT scores</a:t>
            </a:r>
          </a:p>
          <a:p>
            <a:pPr>
              <a:buNone/>
            </a:pPr>
            <a:r>
              <a:rPr lang="en-US" sz="3200" dirty="0"/>
              <a:t>(SAT test can be taken as many times as you want.  They will use the highest </a:t>
            </a:r>
            <a:r>
              <a:rPr lang="en-US" sz="3200" dirty="0" err="1"/>
              <a:t>subscore</a:t>
            </a:r>
            <a:r>
              <a:rPr lang="en-US" sz="3200" dirty="0"/>
              <a:t> from any test to meet the minimum requirement.)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3112</TotalTime>
  <Words>1094</Words>
  <Application>Microsoft Office PowerPoint</Application>
  <PresentationFormat>On-screen Show (4:3)</PresentationFormat>
  <Paragraphs>164</Paragraphs>
  <Slides>24</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Calibri Light</vt:lpstr>
      <vt:lpstr>HelveticaNeueLTStd-Bd</vt:lpstr>
      <vt:lpstr>HelveticaNeueLTStd-Lt</vt:lpstr>
      <vt:lpstr>HelveticaNeueLTStd-Th</vt:lpstr>
      <vt:lpstr>Impact</vt:lpstr>
      <vt:lpstr>Main Event</vt:lpstr>
      <vt:lpstr>1_Main Event</vt:lpstr>
      <vt:lpstr>Office Theme</vt:lpstr>
      <vt:lpstr>NCAA Initial Eligibility Standards</vt:lpstr>
      <vt:lpstr>What You Need to Know About the NCAA</vt:lpstr>
      <vt:lpstr>PowerPoint Presentation</vt:lpstr>
      <vt:lpstr>PowerPoint Presentation</vt:lpstr>
      <vt:lpstr>Who Must Register</vt:lpstr>
      <vt:lpstr>Step 1- Register</vt:lpstr>
      <vt:lpstr>PowerPoint Presentation</vt:lpstr>
      <vt:lpstr>Step 2- Verify Eligibility </vt:lpstr>
      <vt:lpstr>Step 3- Be a Qualifier</vt:lpstr>
      <vt:lpstr>Core Course Requirements DI</vt:lpstr>
      <vt:lpstr>Core Course Requirements DII</vt:lpstr>
      <vt:lpstr>Pomona Approved Courses</vt:lpstr>
      <vt:lpstr>Div I Timeline for Core Courses</vt:lpstr>
      <vt:lpstr>Div II Timeline for Core Courses</vt:lpstr>
      <vt:lpstr>Div I GPA and Test Score Sliding Scale</vt:lpstr>
      <vt:lpstr>Div II GPA and Test Score Sliding Scale</vt:lpstr>
      <vt:lpstr>Partial Qualifier Status </vt:lpstr>
      <vt:lpstr>Step 4- Send Records</vt:lpstr>
      <vt:lpstr>Additional Info</vt:lpstr>
      <vt:lpstr>PowerPoint Presentation</vt:lpstr>
      <vt:lpstr>NAIA </vt:lpstr>
      <vt:lpstr>NAIA Eligibility</vt:lpstr>
      <vt:lpstr>NJCAA Eligibility</vt:lpstr>
      <vt:lpstr>Contact your Counselor</vt:lpstr>
    </vt:vector>
  </TitlesOfParts>
  <Company>GVSU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NCAA Clearinghouse</dc:title>
  <dc:creator>freemjan</dc:creator>
  <cp:lastModifiedBy>Runge Chuck A</cp:lastModifiedBy>
  <cp:revision>93</cp:revision>
  <dcterms:created xsi:type="dcterms:W3CDTF">2006-10-19T12:25:52Z</dcterms:created>
  <dcterms:modified xsi:type="dcterms:W3CDTF">2017-10-12T16:19:00Z</dcterms:modified>
</cp:coreProperties>
</file>